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256" r:id="rId5"/>
    <p:sldId id="257" r:id="rId6"/>
    <p:sldId id="259" r:id="rId7"/>
    <p:sldId id="258"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9" r:id="rId24"/>
    <p:sldId id="278" r:id="rId25"/>
    <p:sldId id="277" r:id="rId26"/>
    <p:sldId id="276" r:id="rId27"/>
    <p:sldId id="275" r:id="rId28"/>
    <p:sldId id="28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5D2C"/>
    <a:srgbClr val="FFDB01"/>
    <a:srgbClr val="BF1C2C"/>
    <a:srgbClr val="352311"/>
    <a:srgbClr val="3A0000"/>
    <a:srgbClr val="61A929"/>
    <a:srgbClr val="FF0000"/>
    <a:srgbClr val="216787"/>
    <a:srgbClr val="40A3D0"/>
    <a:srgbClr val="BD1C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003" y="58"/>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AABF1C-D3A8-4359-9AA0-D044316B83E7}" type="datetimeFigureOut">
              <a:rPr lang="en-US" smtClean="0"/>
              <a:t>6/12/2017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D0C0283-1437-4801-94DC-399F17E9B832}" type="slidenum">
              <a:rPr lang="en-US" smtClean="0"/>
              <a:t>‹#›</a:t>
            </a:fld>
            <a:endParaRPr lang="en-US" dirty="0"/>
          </a:p>
        </p:txBody>
      </p:sp>
    </p:spTree>
    <p:extLst>
      <p:ext uri="{BB962C8B-B14F-4D97-AF65-F5344CB8AC3E}">
        <p14:creationId xmlns:p14="http://schemas.microsoft.com/office/powerpoint/2010/main" val="737210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F1977F-38E7-45CF-AA05-865BF410264B}" type="datetimeFigureOut">
              <a:rPr lang="en-US" smtClean="0"/>
              <a:t>6/12/2017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490973-4EE2-46B4-B223-4FCCCE3A6103}" type="slidenum">
              <a:rPr lang="en-US" smtClean="0"/>
              <a:t>‹#›</a:t>
            </a:fld>
            <a:endParaRPr lang="en-US" dirty="0"/>
          </a:p>
        </p:txBody>
      </p:sp>
    </p:spTree>
    <p:extLst>
      <p:ext uri="{BB962C8B-B14F-4D97-AF65-F5344CB8AC3E}">
        <p14:creationId xmlns:p14="http://schemas.microsoft.com/office/powerpoint/2010/main" val="316093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90973-4EE2-46B4-B223-4FCCCE3A6103}" type="slidenum">
              <a:rPr lang="en-US" smtClean="0"/>
              <a:t>1</a:t>
            </a:fld>
            <a:endParaRPr lang="en-US" dirty="0"/>
          </a:p>
        </p:txBody>
      </p:sp>
    </p:spTree>
    <p:extLst>
      <p:ext uri="{BB962C8B-B14F-4D97-AF65-F5344CB8AC3E}">
        <p14:creationId xmlns:p14="http://schemas.microsoft.com/office/powerpoint/2010/main" val="157827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90973-4EE2-46B4-B223-4FCCCE3A6103}" type="slidenum">
              <a:rPr lang="en-US" smtClean="0"/>
              <a:t>2</a:t>
            </a:fld>
            <a:endParaRPr lang="en-US" dirty="0"/>
          </a:p>
        </p:txBody>
      </p:sp>
    </p:spTree>
    <p:extLst>
      <p:ext uri="{BB962C8B-B14F-4D97-AF65-F5344CB8AC3E}">
        <p14:creationId xmlns:p14="http://schemas.microsoft.com/office/powerpoint/2010/main" val="2143185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90973-4EE2-46B4-B223-4FCCCE3A6103}" type="slidenum">
              <a:rPr lang="en-US" smtClean="0"/>
              <a:t>3</a:t>
            </a:fld>
            <a:endParaRPr lang="en-US" dirty="0"/>
          </a:p>
        </p:txBody>
      </p:sp>
    </p:spTree>
    <p:extLst>
      <p:ext uri="{BB962C8B-B14F-4D97-AF65-F5344CB8AC3E}">
        <p14:creationId xmlns:p14="http://schemas.microsoft.com/office/powerpoint/2010/main" val="2143185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90973-4EE2-46B4-B223-4FCCCE3A6103}" type="slidenum">
              <a:rPr lang="en-US" smtClean="0"/>
              <a:t>4</a:t>
            </a:fld>
            <a:endParaRPr lang="en-US" dirty="0"/>
          </a:p>
        </p:txBody>
      </p:sp>
    </p:spTree>
    <p:extLst>
      <p:ext uri="{BB962C8B-B14F-4D97-AF65-F5344CB8AC3E}">
        <p14:creationId xmlns:p14="http://schemas.microsoft.com/office/powerpoint/2010/main" val="2143185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90973-4EE2-46B4-B223-4FCCCE3A6103}" type="slidenum">
              <a:rPr lang="en-US" smtClean="0"/>
              <a:t>5</a:t>
            </a:fld>
            <a:endParaRPr lang="en-US" dirty="0"/>
          </a:p>
        </p:txBody>
      </p:sp>
    </p:spTree>
    <p:extLst>
      <p:ext uri="{BB962C8B-B14F-4D97-AF65-F5344CB8AC3E}">
        <p14:creationId xmlns:p14="http://schemas.microsoft.com/office/powerpoint/2010/main" val="2143185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0425"/>
            <a:ext cx="6629400" cy="1470025"/>
          </a:xfrm>
        </p:spPr>
        <p:txBody>
          <a:bodyPr anchor="b"/>
          <a:lstStyle/>
          <a:p>
            <a:r>
              <a:rPr lang="en-US" smtClean="0"/>
              <a:t>Click to edit Master title style</a:t>
            </a:r>
            <a:endParaRPr lang="en-US" dirty="0"/>
          </a:p>
        </p:txBody>
      </p:sp>
      <p:sp>
        <p:nvSpPr>
          <p:cNvPr id="3" name="Subtitle 2"/>
          <p:cNvSpPr>
            <a:spLocks noGrp="1"/>
          </p:cNvSpPr>
          <p:nvPr>
            <p:ph type="subTitle" idx="1"/>
          </p:nvPr>
        </p:nvSpPr>
        <p:spPr>
          <a:xfrm>
            <a:off x="533400" y="3581400"/>
            <a:ext cx="6629400" cy="609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C7A713-7007-4913-B2CB-7614D15284D3}" type="datetimeFigureOut">
              <a:rPr lang="en-US" smtClean="0"/>
              <a:t>6/12/2017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dirty="0"/>
          </a:p>
        </p:txBody>
      </p:sp>
    </p:spTree>
    <p:extLst>
      <p:ext uri="{BB962C8B-B14F-4D97-AF65-F5344CB8AC3E}">
        <p14:creationId xmlns:p14="http://schemas.microsoft.com/office/powerpoint/2010/main" val="2100746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t>6/12/2017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dirty="0"/>
          </a:p>
        </p:txBody>
      </p:sp>
    </p:spTree>
    <p:extLst>
      <p:ext uri="{BB962C8B-B14F-4D97-AF65-F5344CB8AC3E}">
        <p14:creationId xmlns:p14="http://schemas.microsoft.com/office/powerpoint/2010/main" val="3313373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t>6/12/2017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dirty="0"/>
          </a:p>
        </p:txBody>
      </p:sp>
    </p:spTree>
    <p:extLst>
      <p:ext uri="{BB962C8B-B14F-4D97-AF65-F5344CB8AC3E}">
        <p14:creationId xmlns:p14="http://schemas.microsoft.com/office/powerpoint/2010/main" val="2033173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t>6/12/2017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dirty="0"/>
          </a:p>
        </p:txBody>
      </p:sp>
    </p:spTree>
    <p:extLst>
      <p:ext uri="{BB962C8B-B14F-4D97-AF65-F5344CB8AC3E}">
        <p14:creationId xmlns:p14="http://schemas.microsoft.com/office/powerpoint/2010/main" val="3180047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1000" y="4406900"/>
            <a:ext cx="6629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81000" y="2906713"/>
            <a:ext cx="6629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C7A713-7007-4913-B2CB-7614D15284D3}" type="datetimeFigureOut">
              <a:rPr lang="en-US" smtClean="0"/>
              <a:t>6/12/2017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dirty="0"/>
          </a:p>
        </p:txBody>
      </p:sp>
    </p:spTree>
    <p:extLst>
      <p:ext uri="{BB962C8B-B14F-4D97-AF65-F5344CB8AC3E}">
        <p14:creationId xmlns:p14="http://schemas.microsoft.com/office/powerpoint/2010/main" val="2562950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048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33800" y="1600200"/>
            <a:ext cx="3200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C7A713-7007-4913-B2CB-7614D15284D3}" type="datetimeFigureOut">
              <a:rPr lang="en-US" smtClean="0"/>
              <a:t>6/12/2017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EB5BB6-300C-4D5B-9AC3-521233952C76}" type="slidenum">
              <a:rPr lang="en-US" smtClean="0"/>
              <a:t>‹#›</a:t>
            </a:fld>
            <a:endParaRPr lang="en-US" dirty="0"/>
          </a:p>
        </p:txBody>
      </p:sp>
    </p:spTree>
    <p:extLst>
      <p:ext uri="{BB962C8B-B14F-4D97-AF65-F5344CB8AC3E}">
        <p14:creationId xmlns:p14="http://schemas.microsoft.com/office/powerpoint/2010/main" val="2636528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199" y="1535113"/>
            <a:ext cx="3048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199" y="2174875"/>
            <a:ext cx="3048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733800" y="1535113"/>
            <a:ext cx="3200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733800" y="2174875"/>
            <a:ext cx="3200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C7A713-7007-4913-B2CB-7614D15284D3}" type="datetimeFigureOut">
              <a:rPr lang="en-US" smtClean="0"/>
              <a:t>6/12/2017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BEB5BB6-300C-4D5B-9AC3-521233952C76}" type="slidenum">
              <a:rPr lang="en-US" smtClean="0"/>
              <a:t>‹#›</a:t>
            </a:fld>
            <a:endParaRPr lang="en-US" dirty="0"/>
          </a:p>
        </p:txBody>
      </p:sp>
    </p:spTree>
    <p:extLst>
      <p:ext uri="{BB962C8B-B14F-4D97-AF65-F5344CB8AC3E}">
        <p14:creationId xmlns:p14="http://schemas.microsoft.com/office/powerpoint/2010/main" val="1006977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C7A713-7007-4913-B2CB-7614D15284D3}" type="datetimeFigureOut">
              <a:rPr lang="en-US" smtClean="0"/>
              <a:t>6/12/2017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EB5BB6-300C-4D5B-9AC3-521233952C76}" type="slidenum">
              <a:rPr lang="en-US" smtClean="0"/>
              <a:t>‹#›</a:t>
            </a:fld>
            <a:endParaRPr lang="en-US" dirty="0"/>
          </a:p>
        </p:txBody>
      </p:sp>
    </p:spTree>
    <p:extLst>
      <p:ext uri="{BB962C8B-B14F-4D97-AF65-F5344CB8AC3E}">
        <p14:creationId xmlns:p14="http://schemas.microsoft.com/office/powerpoint/2010/main" val="4186590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7A713-7007-4913-B2CB-7614D15284D3}" type="datetimeFigureOut">
              <a:rPr lang="en-US" smtClean="0"/>
              <a:t>6/12/2017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BEB5BB6-300C-4D5B-9AC3-521233952C76}" type="slidenum">
              <a:rPr lang="en-US" smtClean="0"/>
              <a:t>‹#›</a:t>
            </a:fld>
            <a:endParaRPr lang="en-US" dirty="0"/>
          </a:p>
        </p:txBody>
      </p:sp>
    </p:spTree>
    <p:extLst>
      <p:ext uri="{BB962C8B-B14F-4D97-AF65-F5344CB8AC3E}">
        <p14:creationId xmlns:p14="http://schemas.microsoft.com/office/powerpoint/2010/main" val="902780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7A713-7007-4913-B2CB-7614D15284D3}" type="datetimeFigureOut">
              <a:rPr lang="en-US" smtClean="0"/>
              <a:t>6/12/2017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EB5BB6-300C-4D5B-9AC3-521233952C76}" type="slidenum">
              <a:rPr lang="en-US" smtClean="0"/>
              <a:t>‹#›</a:t>
            </a:fld>
            <a:endParaRPr lang="en-US" dirty="0"/>
          </a:p>
        </p:txBody>
      </p:sp>
    </p:spTree>
    <p:extLst>
      <p:ext uri="{BB962C8B-B14F-4D97-AF65-F5344CB8AC3E}">
        <p14:creationId xmlns:p14="http://schemas.microsoft.com/office/powerpoint/2010/main" val="2084258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766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2766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2766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7A713-7007-4913-B2CB-7614D15284D3}" type="datetimeFigureOut">
              <a:rPr lang="en-US" smtClean="0"/>
              <a:t>6/12/2017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EB5BB6-300C-4D5B-9AC3-521233952C76}" type="slidenum">
              <a:rPr lang="en-US" smtClean="0"/>
              <a:t>‹#›</a:t>
            </a:fld>
            <a:endParaRPr lang="en-US" dirty="0"/>
          </a:p>
        </p:txBody>
      </p:sp>
    </p:spTree>
    <p:extLst>
      <p:ext uri="{BB962C8B-B14F-4D97-AF65-F5344CB8AC3E}">
        <p14:creationId xmlns:p14="http://schemas.microsoft.com/office/powerpoint/2010/main" val="4074415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274638"/>
            <a:ext cx="67818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1600200"/>
            <a:ext cx="67818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4799" y="6356350"/>
            <a:ext cx="1436146" cy="365125"/>
          </a:xfrm>
          <a:prstGeom prst="rect">
            <a:avLst/>
          </a:prstGeom>
        </p:spPr>
        <p:txBody>
          <a:bodyPr vert="horz" lIns="91440" tIns="45720" rIns="91440" bIns="45720" rtlCol="0" anchor="ctr"/>
          <a:lstStyle>
            <a:lvl1pPr algn="l">
              <a:defRPr sz="1200">
                <a:solidFill>
                  <a:schemeClr val="tx1"/>
                </a:solidFill>
              </a:defRPr>
            </a:lvl1pPr>
          </a:lstStyle>
          <a:p>
            <a:fld id="{8AC7A713-7007-4913-B2CB-7614D15284D3}" type="datetimeFigureOut">
              <a:rPr lang="en-US" smtClean="0"/>
              <a:pPr/>
              <a:t>6/12/2017</a:t>
            </a:fld>
            <a:endParaRPr lang="en-US" dirty="0"/>
          </a:p>
        </p:txBody>
      </p:sp>
      <p:sp>
        <p:nvSpPr>
          <p:cNvPr id="5" name="Footer Placeholder 4"/>
          <p:cNvSpPr>
            <a:spLocks noGrp="1"/>
          </p:cNvSpPr>
          <p:nvPr>
            <p:ph type="ftr" sz="quarter" idx="3"/>
          </p:nvPr>
        </p:nvSpPr>
        <p:spPr>
          <a:xfrm>
            <a:off x="2711824" y="6356350"/>
            <a:ext cx="2393576"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5889812" y="6356350"/>
            <a:ext cx="1196788" cy="365125"/>
          </a:xfrm>
          <a:prstGeom prst="rect">
            <a:avLst/>
          </a:prstGeom>
        </p:spPr>
        <p:txBody>
          <a:bodyPr vert="horz" lIns="91440" tIns="45720" rIns="91440" bIns="45720" rtlCol="0" anchor="ctr"/>
          <a:lstStyle>
            <a:lvl1pPr algn="r">
              <a:defRPr sz="1200">
                <a:solidFill>
                  <a:schemeClr val="tx1"/>
                </a:solidFill>
              </a:defRPr>
            </a:lvl1pPr>
          </a:lstStyle>
          <a:p>
            <a:fld id="{7BEB5BB6-300C-4D5B-9AC3-521233952C76}" type="slidenum">
              <a:rPr lang="en-US" smtClean="0"/>
              <a:pPr/>
              <a:t>‹#›</a:t>
            </a:fld>
            <a:endParaRPr lang="en-US" dirty="0"/>
          </a:p>
        </p:txBody>
      </p:sp>
    </p:spTree>
    <p:extLst>
      <p:ext uri="{BB962C8B-B14F-4D97-AF65-F5344CB8AC3E}">
        <p14:creationId xmlns:p14="http://schemas.microsoft.com/office/powerpoint/2010/main" val="4150077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5400" b="1" kern="1200">
          <a:ln w="19050">
            <a:solidFill>
              <a:srgbClr val="352311"/>
            </a:solidFill>
          </a:ln>
          <a:solidFill>
            <a:srgbClr val="F75D2C"/>
          </a:solidFill>
          <a:effectLst/>
          <a:latin typeface="Microsoft New Tai Lue" panose="020B0502040204020203" pitchFamily="34" charset="0"/>
          <a:ea typeface="+mj-ea"/>
          <a:cs typeface="Microsoft New Tai Lue" panose="020B0502040204020203"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icrosoft New Tai Lue" panose="020B0502040204020203" pitchFamily="34" charset="0"/>
          <a:ea typeface="+mn-ea"/>
          <a:cs typeface="Microsoft New Tai Lue"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icrosoft New Tai Lue" panose="020B0502040204020203" pitchFamily="34" charset="0"/>
          <a:ea typeface="+mn-ea"/>
          <a:cs typeface="Microsoft New Tai Lue"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icrosoft New Tai Lue" panose="020B0502040204020203" pitchFamily="34" charset="0"/>
          <a:ea typeface="+mn-ea"/>
          <a:cs typeface="Microsoft New Tai Lue"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icrosoft New Tai Lue" panose="020B0502040204020203" pitchFamily="34" charset="0"/>
          <a:ea typeface="+mn-ea"/>
          <a:cs typeface="Microsoft New Tai Lue"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icrosoft New Tai Lue" panose="020B0502040204020203" pitchFamily="34" charset="0"/>
          <a:ea typeface="+mn-ea"/>
          <a:cs typeface="Microsoft New Tai Lue"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2" Type="http://schemas.openxmlformats.org/officeDocument/2006/relationships/hyperlink" Target="http://elstudents.weebly.com/presentations.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ebmail.dalton.k12.ga.us/owa/redir.aspx?C=0784180b28de47209609f87bfeb65c1b&amp;URL=http://www.youtube.com/watch?v%3dk43cUxGbfqc%26list%3dPL7D37251EF4D6A691%26safe%3dactiv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youtube.com/watch?v=k43cUxGbfqc&amp;list=PL7D37251EF4D6A691&amp;safe=activ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6934200" cy="1470025"/>
          </a:xfrm>
        </p:spPr>
        <p:txBody>
          <a:bodyPr/>
          <a:lstStyle/>
          <a:p>
            <a:r>
              <a:rPr lang="en-US" sz="5000" dirty="0" smtClean="0"/>
              <a:t>Dalton Public Schools</a:t>
            </a:r>
            <a:r>
              <a:rPr lang="en-US" dirty="0" smtClean="0"/>
              <a:t/>
            </a:r>
            <a:br>
              <a:rPr lang="en-US" dirty="0" smtClean="0"/>
            </a:br>
            <a:r>
              <a:rPr lang="en-US" sz="5000" dirty="0" smtClean="0"/>
              <a:t>ESOL Department</a:t>
            </a:r>
            <a:endParaRPr lang="en-US" sz="5000" dirty="0"/>
          </a:p>
        </p:txBody>
      </p:sp>
      <p:sp>
        <p:nvSpPr>
          <p:cNvPr id="3" name="Subtitle 2"/>
          <p:cNvSpPr>
            <a:spLocks noGrp="1"/>
          </p:cNvSpPr>
          <p:nvPr>
            <p:ph type="subTitle" idx="1"/>
          </p:nvPr>
        </p:nvSpPr>
        <p:spPr>
          <a:xfrm>
            <a:off x="533400" y="3733800"/>
            <a:ext cx="6629400" cy="609600"/>
          </a:xfrm>
        </p:spPr>
        <p:txBody>
          <a:bodyPr>
            <a:noAutofit/>
          </a:bodyPr>
          <a:lstStyle/>
          <a:p>
            <a:r>
              <a:rPr lang="en-US" sz="2200" b="1" dirty="0" smtClean="0"/>
              <a:t>Kindergarten “Green Folder” Paperwork</a:t>
            </a:r>
          </a:p>
          <a:p>
            <a:r>
              <a:rPr lang="en-US" sz="2200" b="1" dirty="0" smtClean="0"/>
              <a:t>Scanner Training</a:t>
            </a:r>
            <a:endParaRPr lang="en-US" sz="2200" b="1" dirty="0"/>
          </a:p>
        </p:txBody>
      </p:sp>
      <p:sp>
        <p:nvSpPr>
          <p:cNvPr id="5" name="Subtitle 2"/>
          <p:cNvSpPr txBox="1">
            <a:spLocks/>
          </p:cNvSpPr>
          <p:nvPr/>
        </p:nvSpPr>
        <p:spPr>
          <a:xfrm>
            <a:off x="126304" y="5918548"/>
            <a:ext cx="3314700" cy="609600"/>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solidFill>
                <a:latin typeface="Microsoft New Tai Lue" panose="020B0502040204020203" pitchFamily="34" charset="0"/>
                <a:ea typeface="+mn-ea"/>
                <a:cs typeface="Microsoft New Tai Lue" panose="020B0502040204020203"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icrosoft New Tai Lue" panose="020B0502040204020203" pitchFamily="34" charset="0"/>
                <a:ea typeface="+mn-ea"/>
                <a:cs typeface="Microsoft New Tai Lue" panose="020B0502040204020203"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icrosoft New Tai Lue" panose="020B0502040204020203" pitchFamily="34" charset="0"/>
                <a:ea typeface="+mn-ea"/>
                <a:cs typeface="Microsoft New Tai Lue" panose="020B0502040204020203"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icrosoft New Tai Lue" panose="020B0502040204020203" pitchFamily="34" charset="0"/>
                <a:ea typeface="+mn-ea"/>
                <a:cs typeface="Microsoft New Tai Lue" panose="020B0502040204020203"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icrosoft New Tai Lue" panose="020B0502040204020203" pitchFamily="34" charset="0"/>
                <a:ea typeface="+mn-ea"/>
                <a:cs typeface="Microsoft New Tai Lue" panose="020B0502040204020203"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600" dirty="0" smtClean="0"/>
              <a:t>Created by Kimberly Rhyne</a:t>
            </a:r>
            <a:br>
              <a:rPr lang="en-US" sz="1600" dirty="0" smtClean="0"/>
            </a:br>
            <a:r>
              <a:rPr lang="en-US" sz="1600" dirty="0" smtClean="0"/>
              <a:t>12.31.13</a:t>
            </a:r>
            <a:br>
              <a:rPr lang="en-US" sz="1600" dirty="0" smtClean="0"/>
            </a:br>
            <a:r>
              <a:rPr lang="bs-Latn-BA" sz="1600" dirty="0" smtClean="0"/>
              <a:t>www.free-ppt-templates.com</a:t>
            </a:r>
            <a:endParaRPr lang="en-US" sz="1600" dirty="0"/>
          </a:p>
          <a:p>
            <a:r>
              <a:rPr lang="en-US" sz="1600" dirty="0" smtClean="0"/>
              <a:t> </a:t>
            </a:r>
            <a:endParaRPr lang="en-US" sz="1600" dirty="0"/>
          </a:p>
        </p:txBody>
      </p:sp>
    </p:spTree>
    <p:extLst>
      <p:ext uri="{BB962C8B-B14F-4D97-AF65-F5344CB8AC3E}">
        <p14:creationId xmlns:p14="http://schemas.microsoft.com/office/powerpoint/2010/main" val="3236952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intensity="9"/>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1000" y="4572000"/>
            <a:ext cx="6705600" cy="566738"/>
          </a:xfrm>
        </p:spPr>
        <p:txBody>
          <a:bodyPr/>
          <a:lstStyle/>
          <a:p>
            <a:r>
              <a:rPr lang="en-US" sz="2800" dirty="0" smtClean="0"/>
              <a:t>File Option</a:t>
            </a:r>
            <a:endParaRPr lang="en-US" sz="2800" dirty="0"/>
          </a:p>
        </p:txBody>
      </p:sp>
      <p:pic>
        <p:nvPicPr>
          <p:cNvPr id="9" name="Picture Placeholder 8"/>
          <p:cNvPicPr>
            <a:picLocks noGrp="1" noChangeAspect="1"/>
          </p:cNvPicPr>
          <p:nvPr>
            <p:ph type="pic" idx="1"/>
          </p:nvPr>
        </p:nvPicPr>
        <p:blipFill>
          <a:blip r:embed="rId4">
            <a:extLst>
              <a:ext uri="{28A0092B-C50C-407E-A947-70E740481C1C}">
                <a14:useLocalDpi xmlns:a14="http://schemas.microsoft.com/office/drawing/2010/main" val="0"/>
              </a:ext>
            </a:extLst>
          </a:blip>
          <a:stretch>
            <a:fillRect/>
          </a:stretch>
        </p:blipFill>
        <p:spPr>
          <a:xfrm>
            <a:off x="954750" y="304800"/>
            <a:ext cx="6055650" cy="4303377"/>
          </a:xfrm>
        </p:spPr>
      </p:pic>
      <p:sp>
        <p:nvSpPr>
          <p:cNvPr id="7" name="Text Placeholder 6"/>
          <p:cNvSpPr>
            <a:spLocks noGrp="1"/>
          </p:cNvSpPr>
          <p:nvPr>
            <p:ph type="body" sz="half" idx="2"/>
          </p:nvPr>
        </p:nvSpPr>
        <p:spPr>
          <a:xfrm>
            <a:off x="381000" y="5029200"/>
            <a:ext cx="6705600" cy="1371600"/>
          </a:xfrm>
        </p:spPr>
        <p:txBody>
          <a:bodyPr>
            <a:normAutofit fontScale="92500" lnSpcReduction="10000"/>
          </a:bodyPr>
          <a:lstStyle/>
          <a:p>
            <a:pPr marL="342900" indent="-342900">
              <a:buAutoNum type="arabicPeriod"/>
            </a:pPr>
            <a:r>
              <a:rPr lang="en-US" dirty="0" smtClean="0"/>
              <a:t>Click on the “File option” tab.</a:t>
            </a:r>
          </a:p>
          <a:p>
            <a:pPr marL="342900" indent="-342900">
              <a:buAutoNum type="arabicPeriod"/>
            </a:pPr>
            <a:r>
              <a:rPr lang="en-US" dirty="0" smtClean="0"/>
              <a:t>Check “Convert to Searchable PDF” – When you select this and save, a pop up box will appear and ask you if this is what you want.  Just click the “Yes, I understand” box.  </a:t>
            </a:r>
            <a:r>
              <a:rPr lang="en-US" dirty="0" smtClean="0">
                <a:sym typeface="Wingdings" panose="05000000000000000000" pitchFamily="2" charset="2"/>
              </a:rPr>
              <a:t></a:t>
            </a:r>
          </a:p>
          <a:p>
            <a:pPr marL="342900" indent="-342900">
              <a:buAutoNum type="arabicPeriod"/>
            </a:pPr>
            <a:r>
              <a:rPr lang="en-US" dirty="0" smtClean="0">
                <a:sym typeface="Wingdings" panose="05000000000000000000" pitchFamily="2" charset="2"/>
              </a:rPr>
              <a:t>Select “All pages” in the OCR options box</a:t>
            </a:r>
          </a:p>
          <a:p>
            <a:pPr marL="342900" indent="-342900">
              <a:buAutoNum type="arabicPeriod"/>
            </a:pPr>
            <a:r>
              <a:rPr lang="en-US" dirty="0" smtClean="0">
                <a:sym typeface="Wingdings" panose="05000000000000000000" pitchFamily="2" charset="2"/>
              </a:rPr>
              <a:t>Click “Apply”!!!</a:t>
            </a:r>
            <a:endParaRPr lang="en-US" dirty="0" smtClean="0"/>
          </a:p>
        </p:txBody>
      </p:sp>
    </p:spTree>
    <p:extLst>
      <p:ext uri="{BB962C8B-B14F-4D97-AF65-F5344CB8AC3E}">
        <p14:creationId xmlns:p14="http://schemas.microsoft.com/office/powerpoint/2010/main" val="1932450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intensity="9"/>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1000" y="4800600"/>
            <a:ext cx="6705600" cy="566738"/>
          </a:xfrm>
        </p:spPr>
        <p:txBody>
          <a:bodyPr/>
          <a:lstStyle/>
          <a:p>
            <a:r>
              <a:rPr lang="en-US" sz="2800" dirty="0" smtClean="0"/>
              <a:t>Paper tab</a:t>
            </a:r>
            <a:endParaRPr lang="en-US" sz="2800" dirty="0"/>
          </a:p>
        </p:txBody>
      </p:sp>
      <p:pic>
        <p:nvPicPr>
          <p:cNvPr id="9" name="Picture Placeholder 8"/>
          <p:cNvPicPr>
            <a:picLocks noGrp="1" noChangeAspect="1"/>
          </p:cNvPicPr>
          <p:nvPr>
            <p:ph type="pic" idx="1"/>
          </p:nvPr>
        </p:nvPicPr>
        <p:blipFill>
          <a:blip r:embed="rId4">
            <a:extLst>
              <a:ext uri="{28A0092B-C50C-407E-A947-70E740481C1C}">
                <a14:useLocalDpi xmlns:a14="http://schemas.microsoft.com/office/drawing/2010/main" val="0"/>
              </a:ext>
            </a:extLst>
          </a:blip>
          <a:stretch>
            <a:fillRect/>
          </a:stretch>
        </p:blipFill>
        <p:spPr>
          <a:xfrm>
            <a:off x="954750" y="561750"/>
            <a:ext cx="5710500" cy="4058100"/>
          </a:xfrm>
        </p:spPr>
      </p:pic>
      <p:sp>
        <p:nvSpPr>
          <p:cNvPr id="7" name="Text Placeholder 6"/>
          <p:cNvSpPr>
            <a:spLocks noGrp="1"/>
          </p:cNvSpPr>
          <p:nvPr>
            <p:ph type="body" sz="half" idx="2"/>
          </p:nvPr>
        </p:nvSpPr>
        <p:spPr>
          <a:xfrm>
            <a:off x="381000" y="5367338"/>
            <a:ext cx="6705600" cy="804862"/>
          </a:xfrm>
        </p:spPr>
        <p:txBody>
          <a:bodyPr>
            <a:normAutofit lnSpcReduction="10000"/>
          </a:bodyPr>
          <a:lstStyle/>
          <a:p>
            <a:pPr marL="342900" indent="-342900">
              <a:buAutoNum type="arabicPeriod"/>
            </a:pPr>
            <a:r>
              <a:rPr lang="en-US" dirty="0" smtClean="0"/>
              <a:t>  Select the “Paper” tab</a:t>
            </a:r>
            <a:endParaRPr lang="en-US" dirty="0"/>
          </a:p>
          <a:p>
            <a:r>
              <a:rPr lang="en-US" dirty="0" smtClean="0"/>
              <a:t>2-3.   Select the options as shown.</a:t>
            </a:r>
          </a:p>
          <a:p>
            <a:r>
              <a:rPr lang="en-US" dirty="0" smtClean="0"/>
              <a:t>4.       Select “Apply”!!! </a:t>
            </a:r>
          </a:p>
          <a:p>
            <a:pPr marL="342900" indent="-342900">
              <a:buAutoNum type="arabicPeriod"/>
            </a:pPr>
            <a:endParaRPr lang="en-US" dirty="0" smtClean="0"/>
          </a:p>
        </p:txBody>
      </p:sp>
    </p:spTree>
    <p:extLst>
      <p:ext uri="{BB962C8B-B14F-4D97-AF65-F5344CB8AC3E}">
        <p14:creationId xmlns:p14="http://schemas.microsoft.com/office/powerpoint/2010/main" val="1997865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intensity="9"/>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1000" y="4724400"/>
            <a:ext cx="6705600" cy="566738"/>
          </a:xfrm>
        </p:spPr>
        <p:txBody>
          <a:bodyPr/>
          <a:lstStyle/>
          <a:p>
            <a:r>
              <a:rPr lang="en-US" sz="2800" dirty="0" smtClean="0"/>
              <a:t>Compression tab</a:t>
            </a:r>
            <a:endParaRPr lang="en-US" sz="2800" dirty="0"/>
          </a:p>
        </p:txBody>
      </p:sp>
      <p:pic>
        <p:nvPicPr>
          <p:cNvPr id="9" name="Picture Placeholder 8"/>
          <p:cNvPicPr>
            <a:picLocks noGrp="1" noChangeAspect="1"/>
          </p:cNvPicPr>
          <p:nvPr>
            <p:ph type="pic" idx="1"/>
          </p:nvPr>
        </p:nvPicPr>
        <p:blipFill>
          <a:blip r:embed="rId4">
            <a:extLst>
              <a:ext uri="{28A0092B-C50C-407E-A947-70E740481C1C}">
                <a14:useLocalDpi xmlns:a14="http://schemas.microsoft.com/office/drawing/2010/main" val="0"/>
              </a:ext>
            </a:extLst>
          </a:blip>
          <a:stretch>
            <a:fillRect/>
          </a:stretch>
        </p:blipFill>
        <p:spPr>
          <a:xfrm>
            <a:off x="954750" y="565799"/>
            <a:ext cx="5979450" cy="4240745"/>
          </a:xfrm>
        </p:spPr>
      </p:pic>
      <p:sp>
        <p:nvSpPr>
          <p:cNvPr id="7" name="Text Placeholder 6"/>
          <p:cNvSpPr>
            <a:spLocks noGrp="1"/>
          </p:cNvSpPr>
          <p:nvPr>
            <p:ph type="body" sz="half" idx="2"/>
          </p:nvPr>
        </p:nvSpPr>
        <p:spPr>
          <a:xfrm>
            <a:off x="381000" y="5257800"/>
            <a:ext cx="6705600" cy="914400"/>
          </a:xfrm>
        </p:spPr>
        <p:txBody>
          <a:bodyPr>
            <a:normAutofit/>
          </a:bodyPr>
          <a:lstStyle/>
          <a:p>
            <a:pPr marL="342900" indent="-342900">
              <a:buAutoNum type="arabicPeriod"/>
            </a:pPr>
            <a:r>
              <a:rPr lang="en-US" dirty="0" smtClean="0"/>
              <a:t>Select the “Compression” tab</a:t>
            </a:r>
          </a:p>
          <a:p>
            <a:pPr marL="342900" indent="-342900">
              <a:buAutoNum type="arabicPeriod"/>
            </a:pPr>
            <a:r>
              <a:rPr lang="en-US" dirty="0" smtClean="0"/>
              <a:t>Slide the button to level 3</a:t>
            </a:r>
          </a:p>
          <a:p>
            <a:pPr marL="342900" indent="-342900">
              <a:buAutoNum type="arabicPeriod"/>
            </a:pPr>
            <a:r>
              <a:rPr lang="en-US" dirty="0" smtClean="0"/>
              <a:t>Click “Apply”!!!</a:t>
            </a:r>
            <a:endParaRPr lang="en-US" dirty="0"/>
          </a:p>
        </p:txBody>
      </p:sp>
    </p:spTree>
    <p:extLst>
      <p:ext uri="{BB962C8B-B14F-4D97-AF65-F5344CB8AC3E}">
        <p14:creationId xmlns:p14="http://schemas.microsoft.com/office/powerpoint/2010/main" val="771128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 scanning</a:t>
            </a:r>
            <a:endParaRPr lang="en-US" dirty="0"/>
          </a:p>
        </p:txBody>
      </p:sp>
      <p:sp>
        <p:nvSpPr>
          <p:cNvPr id="3" name="Content Placeholder 2"/>
          <p:cNvSpPr>
            <a:spLocks noGrp="1"/>
          </p:cNvSpPr>
          <p:nvPr>
            <p:ph idx="1"/>
          </p:nvPr>
        </p:nvSpPr>
        <p:spPr/>
        <p:txBody>
          <a:bodyPr/>
          <a:lstStyle/>
          <a:p>
            <a:r>
              <a:rPr lang="en-US" dirty="0" smtClean="0"/>
              <a:t>Lift the top panel of the scanner</a:t>
            </a:r>
          </a:p>
          <a:p>
            <a:endParaRPr lang="en-US" dirty="0" smtClean="0"/>
          </a:p>
          <a:p>
            <a:r>
              <a:rPr lang="en-US" dirty="0" smtClean="0"/>
              <a:t>Insert </a:t>
            </a:r>
            <a:r>
              <a:rPr lang="en-US" dirty="0"/>
              <a:t>papers face </a:t>
            </a:r>
            <a:r>
              <a:rPr lang="en-US" dirty="0" smtClean="0"/>
              <a:t>down</a:t>
            </a:r>
          </a:p>
          <a:p>
            <a:endParaRPr lang="en-US" dirty="0"/>
          </a:p>
          <a:p>
            <a:r>
              <a:rPr lang="en-US" dirty="0"/>
              <a:t>Press blue </a:t>
            </a:r>
            <a:r>
              <a:rPr lang="en-US" dirty="0" smtClean="0"/>
              <a:t>“Scan” </a:t>
            </a:r>
            <a:r>
              <a:rPr lang="en-US" dirty="0"/>
              <a:t>button on the </a:t>
            </a:r>
            <a:r>
              <a:rPr lang="en-US" dirty="0" smtClean="0"/>
              <a:t>scanner</a:t>
            </a:r>
          </a:p>
          <a:p>
            <a:pPr marL="0" indent="0">
              <a:buNone/>
            </a:pPr>
            <a:endParaRPr lang="en-US" dirty="0"/>
          </a:p>
          <a:p>
            <a:endParaRPr lang="en-US" dirty="0"/>
          </a:p>
        </p:txBody>
      </p:sp>
    </p:spTree>
    <p:extLst>
      <p:ext uri="{BB962C8B-B14F-4D97-AF65-F5344CB8AC3E}">
        <p14:creationId xmlns:p14="http://schemas.microsoft.com/office/powerpoint/2010/main" val="14909083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intensity="9"/>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1000" y="4114800"/>
            <a:ext cx="6705600" cy="566738"/>
          </a:xfrm>
        </p:spPr>
        <p:txBody>
          <a:bodyPr/>
          <a:lstStyle/>
          <a:p>
            <a:r>
              <a:rPr lang="en-US" sz="2200" dirty="0" smtClean="0"/>
              <a:t>This screen will pop up when you are scanning:</a:t>
            </a:r>
            <a:r>
              <a:rPr lang="en-US" sz="2600" dirty="0" smtClean="0"/>
              <a:t> </a:t>
            </a:r>
            <a:endParaRPr lang="en-US" sz="2600" dirty="0"/>
          </a:p>
        </p:txBody>
      </p:sp>
      <p:pic>
        <p:nvPicPr>
          <p:cNvPr id="9" name="Picture Placeholder 8"/>
          <p:cNvPicPr>
            <a:picLocks noGrp="1" noChangeAspect="1"/>
          </p:cNvPicPr>
          <p:nvPr>
            <p:ph type="pic" idx="1"/>
          </p:nvPr>
        </p:nvPicPr>
        <p:blipFill>
          <a:blip r:embed="rId4">
            <a:extLst>
              <a:ext uri="{28A0092B-C50C-407E-A947-70E740481C1C}">
                <a14:useLocalDpi xmlns:a14="http://schemas.microsoft.com/office/drawing/2010/main" val="0"/>
              </a:ext>
            </a:extLst>
          </a:blip>
          <a:stretch>
            <a:fillRect/>
          </a:stretch>
        </p:blipFill>
        <p:spPr>
          <a:xfrm>
            <a:off x="685800" y="838200"/>
            <a:ext cx="6337006" cy="3200400"/>
          </a:xfrm>
        </p:spPr>
      </p:pic>
      <p:sp>
        <p:nvSpPr>
          <p:cNvPr id="7" name="Text Placeholder 6"/>
          <p:cNvSpPr>
            <a:spLocks noGrp="1"/>
          </p:cNvSpPr>
          <p:nvPr>
            <p:ph type="body" sz="half" idx="2"/>
          </p:nvPr>
        </p:nvSpPr>
        <p:spPr>
          <a:xfrm>
            <a:off x="381000" y="4724400"/>
            <a:ext cx="6705600" cy="1109662"/>
          </a:xfrm>
        </p:spPr>
        <p:txBody>
          <a:bodyPr>
            <a:noAutofit/>
          </a:bodyPr>
          <a:lstStyle/>
          <a:p>
            <a:r>
              <a:rPr lang="en-US" sz="1600" dirty="0" smtClean="0"/>
              <a:t>Click finish scanning after you scan the paperwork for each student. If not, then the papers will all scan as one document and you will not be able to upload documents for each student in IC.</a:t>
            </a:r>
            <a:endParaRPr lang="en-US" sz="1600" dirty="0"/>
          </a:p>
        </p:txBody>
      </p:sp>
    </p:spTree>
    <p:extLst>
      <p:ext uri="{BB962C8B-B14F-4D97-AF65-F5344CB8AC3E}">
        <p14:creationId xmlns:p14="http://schemas.microsoft.com/office/powerpoint/2010/main" val="8106613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intensity="9"/>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1000" y="4800600"/>
            <a:ext cx="6705600" cy="566738"/>
          </a:xfrm>
        </p:spPr>
        <p:txBody>
          <a:bodyPr/>
          <a:lstStyle/>
          <a:p>
            <a:r>
              <a:rPr lang="en-US" sz="2800" dirty="0" smtClean="0"/>
              <a:t>This screen will pop up next:</a:t>
            </a:r>
            <a:endParaRPr lang="en-US" sz="2800" dirty="0"/>
          </a:p>
        </p:txBody>
      </p:sp>
      <p:pic>
        <p:nvPicPr>
          <p:cNvPr id="9" name="Picture Placeholder 8"/>
          <p:cNvPicPr>
            <a:picLocks noGrp="1" noChangeAspect="1"/>
          </p:cNvPicPr>
          <p:nvPr>
            <p:ph type="pic" idx="1"/>
          </p:nvPr>
        </p:nvPicPr>
        <p:blipFill>
          <a:blip r:embed="rId4">
            <a:extLst>
              <a:ext uri="{28A0092B-C50C-407E-A947-70E740481C1C}">
                <a14:useLocalDpi xmlns:a14="http://schemas.microsoft.com/office/drawing/2010/main" val="0"/>
              </a:ext>
            </a:extLst>
          </a:blip>
          <a:stretch>
            <a:fillRect/>
          </a:stretch>
        </p:blipFill>
        <p:spPr>
          <a:xfrm>
            <a:off x="954749" y="1178046"/>
            <a:ext cx="6243345" cy="3089154"/>
          </a:xfrm>
        </p:spPr>
      </p:pic>
      <p:sp>
        <p:nvSpPr>
          <p:cNvPr id="7" name="Text Placeholder 6"/>
          <p:cNvSpPr>
            <a:spLocks noGrp="1"/>
          </p:cNvSpPr>
          <p:nvPr>
            <p:ph type="body" sz="half" idx="2"/>
          </p:nvPr>
        </p:nvSpPr>
        <p:spPr>
          <a:xfrm>
            <a:off x="381000" y="5367338"/>
            <a:ext cx="6705600" cy="804862"/>
          </a:xfrm>
        </p:spPr>
        <p:txBody>
          <a:bodyPr/>
          <a:lstStyle/>
          <a:p>
            <a:r>
              <a:rPr lang="en-US" dirty="0" smtClean="0"/>
              <a:t>This takes a couple of seconds…just sit patiently and wait for it to finish. </a:t>
            </a:r>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4238703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intensity="9"/>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1000" y="4800600"/>
            <a:ext cx="6705600" cy="566738"/>
          </a:xfrm>
        </p:spPr>
        <p:txBody>
          <a:bodyPr/>
          <a:lstStyle/>
          <a:p>
            <a:r>
              <a:rPr lang="en-US" sz="2800" dirty="0" smtClean="0"/>
              <a:t>Time to save your documents:</a:t>
            </a:r>
            <a:r>
              <a:rPr lang="en-US" dirty="0" smtClean="0"/>
              <a:t>	</a:t>
            </a:r>
            <a:endParaRPr lang="en-US" dirty="0"/>
          </a:p>
        </p:txBody>
      </p:sp>
      <p:pic>
        <p:nvPicPr>
          <p:cNvPr id="9" name="Picture Placeholder 8"/>
          <p:cNvPicPr>
            <a:picLocks noGrp="1" noChangeAspect="1"/>
          </p:cNvPicPr>
          <p:nvPr>
            <p:ph type="pic" idx="1"/>
          </p:nvPr>
        </p:nvPicPr>
        <p:blipFill>
          <a:blip r:embed="rId4">
            <a:extLst>
              <a:ext uri="{28A0092B-C50C-407E-A947-70E740481C1C}">
                <a14:useLocalDpi xmlns:a14="http://schemas.microsoft.com/office/drawing/2010/main" val="0"/>
              </a:ext>
            </a:extLst>
          </a:blip>
          <a:stretch>
            <a:fillRect/>
          </a:stretch>
        </p:blipFill>
        <p:spPr>
          <a:xfrm>
            <a:off x="1219200" y="694976"/>
            <a:ext cx="5105399" cy="3849097"/>
          </a:xfrm>
        </p:spPr>
      </p:pic>
      <p:sp>
        <p:nvSpPr>
          <p:cNvPr id="7" name="Text Placeholder 6"/>
          <p:cNvSpPr>
            <a:spLocks noGrp="1"/>
          </p:cNvSpPr>
          <p:nvPr>
            <p:ph type="body" sz="half" idx="2"/>
          </p:nvPr>
        </p:nvSpPr>
        <p:spPr>
          <a:xfrm>
            <a:off x="381000" y="5367338"/>
            <a:ext cx="6705600" cy="804862"/>
          </a:xfrm>
        </p:spPr>
        <p:txBody>
          <a:bodyPr/>
          <a:lstStyle/>
          <a:p>
            <a:r>
              <a:rPr lang="en-US" dirty="0" smtClean="0"/>
              <a:t>This screen will pop up – you will want to change the file name to something you can recognize (next slide).</a:t>
            </a:r>
            <a:endParaRPr lang="en-US" dirty="0"/>
          </a:p>
        </p:txBody>
      </p:sp>
    </p:spTree>
    <p:extLst>
      <p:ext uri="{BB962C8B-B14F-4D97-AF65-F5344CB8AC3E}">
        <p14:creationId xmlns:p14="http://schemas.microsoft.com/office/powerpoint/2010/main" val="1526015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intensity="9"/>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1000" y="4419600"/>
            <a:ext cx="6705600" cy="566738"/>
          </a:xfrm>
        </p:spPr>
        <p:txBody>
          <a:bodyPr/>
          <a:lstStyle/>
          <a:p>
            <a:r>
              <a:rPr lang="en-US" sz="2800" dirty="0" smtClean="0"/>
              <a:t>Change the file name:</a:t>
            </a:r>
            <a:endParaRPr lang="en-US" sz="2800" dirty="0"/>
          </a:p>
        </p:txBody>
      </p:sp>
      <p:pic>
        <p:nvPicPr>
          <p:cNvPr id="9" name="Picture Placeholder 8"/>
          <p:cNvPicPr>
            <a:picLocks noGrp="1" noChangeAspect="1"/>
          </p:cNvPicPr>
          <p:nvPr>
            <p:ph type="pic" idx="1"/>
          </p:nvPr>
        </p:nvPicPr>
        <p:blipFill>
          <a:blip r:embed="rId4">
            <a:extLst>
              <a:ext uri="{28A0092B-C50C-407E-A947-70E740481C1C}">
                <a14:useLocalDpi xmlns:a14="http://schemas.microsoft.com/office/drawing/2010/main" val="0"/>
              </a:ext>
            </a:extLst>
          </a:blip>
          <a:stretch>
            <a:fillRect/>
          </a:stretch>
        </p:blipFill>
        <p:spPr>
          <a:xfrm>
            <a:off x="1295400" y="304800"/>
            <a:ext cx="5562600" cy="4138032"/>
          </a:xfrm>
        </p:spPr>
      </p:pic>
      <p:sp>
        <p:nvSpPr>
          <p:cNvPr id="7" name="Text Placeholder 6"/>
          <p:cNvSpPr>
            <a:spLocks noGrp="1"/>
          </p:cNvSpPr>
          <p:nvPr>
            <p:ph type="body" sz="half" idx="2"/>
          </p:nvPr>
        </p:nvSpPr>
        <p:spPr>
          <a:xfrm>
            <a:off x="381000" y="5181600"/>
            <a:ext cx="6705600" cy="1143000"/>
          </a:xfrm>
        </p:spPr>
        <p:txBody>
          <a:bodyPr>
            <a:normAutofit/>
          </a:bodyPr>
          <a:lstStyle/>
          <a:p>
            <a:r>
              <a:rPr lang="en-US" sz="1600" dirty="0" smtClean="0"/>
              <a:t>I use the first name initial, last name, and the 5 digit student ID number (in case some students have the same of similar names). </a:t>
            </a:r>
          </a:p>
          <a:p>
            <a:r>
              <a:rPr lang="en-US" sz="1600" dirty="0" smtClean="0"/>
              <a:t>I have a folder for each Kindergarten teacher so I can save the files for their students in their folder.  It helps when I upload them to IC.</a:t>
            </a:r>
            <a:endParaRPr lang="en-US" sz="1600" dirty="0"/>
          </a:p>
        </p:txBody>
      </p:sp>
    </p:spTree>
    <p:extLst>
      <p:ext uri="{BB962C8B-B14F-4D97-AF65-F5344CB8AC3E}">
        <p14:creationId xmlns:p14="http://schemas.microsoft.com/office/powerpoint/2010/main" val="2621750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 time</a:t>
            </a:r>
            <a:endParaRPr lang="en-US" dirty="0"/>
          </a:p>
        </p:txBody>
      </p:sp>
      <p:sp>
        <p:nvSpPr>
          <p:cNvPr id="3" name="Content Placeholder 2"/>
          <p:cNvSpPr>
            <a:spLocks noGrp="1"/>
          </p:cNvSpPr>
          <p:nvPr>
            <p:ph idx="1"/>
          </p:nvPr>
        </p:nvSpPr>
        <p:spPr>
          <a:xfrm>
            <a:off x="381000" y="1905000"/>
            <a:ext cx="6934200" cy="2057400"/>
          </a:xfrm>
        </p:spPr>
        <p:txBody>
          <a:bodyPr>
            <a:normAutofit/>
          </a:bodyPr>
          <a:lstStyle/>
          <a:p>
            <a:pPr marL="0" indent="0">
              <a:buNone/>
            </a:pPr>
            <a:r>
              <a:rPr lang="en-US" sz="4400" dirty="0" smtClean="0"/>
              <a:t>Open up and log into Infinite Campus. </a:t>
            </a:r>
            <a:endParaRPr lang="en-US" sz="4400" dirty="0"/>
          </a:p>
        </p:txBody>
      </p:sp>
    </p:spTree>
    <p:extLst>
      <p:ext uri="{BB962C8B-B14F-4D97-AF65-F5344CB8AC3E}">
        <p14:creationId xmlns:p14="http://schemas.microsoft.com/office/powerpoint/2010/main" val="650886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intensity="9"/>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1000" y="4800600"/>
            <a:ext cx="6705600" cy="566738"/>
          </a:xfrm>
        </p:spPr>
        <p:txBody>
          <a:bodyPr/>
          <a:lstStyle/>
          <a:p>
            <a:r>
              <a:rPr lang="en-US" sz="2800" dirty="0" smtClean="0"/>
              <a:t>Infinite Campus</a:t>
            </a:r>
            <a:endParaRPr lang="en-US" sz="2800" dirty="0"/>
          </a:p>
        </p:txBody>
      </p:sp>
      <p:pic>
        <p:nvPicPr>
          <p:cNvPr id="9" name="Picture Placeholder 8"/>
          <p:cNvPicPr>
            <a:picLocks noGrp="1" noChangeAspect="1"/>
          </p:cNvPicPr>
          <p:nvPr>
            <p:ph type="pic" idx="1"/>
          </p:nvPr>
        </p:nvPicPr>
        <p:blipFill>
          <a:blip r:embed="rId4">
            <a:extLst>
              <a:ext uri="{28A0092B-C50C-407E-A947-70E740481C1C}">
                <a14:useLocalDpi xmlns:a14="http://schemas.microsoft.com/office/drawing/2010/main" val="0"/>
              </a:ext>
            </a:extLst>
          </a:blip>
          <a:stretch>
            <a:fillRect/>
          </a:stretch>
        </p:blipFill>
        <p:spPr>
          <a:xfrm>
            <a:off x="1813206" y="663496"/>
            <a:ext cx="4206594" cy="3925587"/>
          </a:xfrm>
        </p:spPr>
      </p:pic>
      <p:sp>
        <p:nvSpPr>
          <p:cNvPr id="7" name="Text Placeholder 6"/>
          <p:cNvSpPr>
            <a:spLocks noGrp="1"/>
          </p:cNvSpPr>
          <p:nvPr>
            <p:ph type="body" sz="half" idx="2"/>
          </p:nvPr>
        </p:nvSpPr>
        <p:spPr>
          <a:xfrm>
            <a:off x="381000" y="5367338"/>
            <a:ext cx="6705600" cy="804862"/>
          </a:xfrm>
        </p:spPr>
        <p:txBody>
          <a:bodyPr/>
          <a:lstStyle/>
          <a:p>
            <a:pPr marL="342900" indent="-342900">
              <a:buAutoNum type="arabicPeriod"/>
            </a:pPr>
            <a:r>
              <a:rPr lang="en-US" dirty="0" smtClean="0"/>
              <a:t>Make sure you are on the current year: 13-14</a:t>
            </a:r>
          </a:p>
          <a:p>
            <a:pPr marL="342900" indent="-342900">
              <a:buAutoNum type="arabicPeriod"/>
            </a:pPr>
            <a:r>
              <a:rPr lang="en-US" dirty="0" smtClean="0"/>
              <a:t>Click on Student Information</a:t>
            </a:r>
            <a:endParaRPr lang="en-US" dirty="0"/>
          </a:p>
        </p:txBody>
      </p:sp>
    </p:spTree>
    <p:extLst>
      <p:ext uri="{BB962C8B-B14F-4D97-AF65-F5344CB8AC3E}">
        <p14:creationId xmlns:p14="http://schemas.microsoft.com/office/powerpoint/2010/main" val="1301541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 back &amp; enjoy</a:t>
            </a:r>
            <a:endParaRPr lang="en-US" dirty="0"/>
          </a:p>
        </p:txBody>
      </p:sp>
      <p:sp>
        <p:nvSpPr>
          <p:cNvPr id="3" name="Content Placeholder 2"/>
          <p:cNvSpPr>
            <a:spLocks noGrp="1"/>
          </p:cNvSpPr>
          <p:nvPr>
            <p:ph idx="1"/>
          </p:nvPr>
        </p:nvSpPr>
        <p:spPr>
          <a:xfrm>
            <a:off x="304800" y="2057400"/>
            <a:ext cx="6781800" cy="2057400"/>
          </a:xfrm>
        </p:spPr>
        <p:txBody>
          <a:bodyPr>
            <a:normAutofit/>
          </a:bodyPr>
          <a:lstStyle/>
          <a:p>
            <a:pPr marL="0" indent="0" algn="ctr">
              <a:buNone/>
            </a:pPr>
            <a:r>
              <a:rPr lang="en-US" sz="2200" b="1" dirty="0" smtClean="0"/>
              <a:t>You will receive an email with a link to this presentation.  So, don’t worry about taking notes (unless you want to).  Sit back and enjoy the presentation. </a:t>
            </a:r>
          </a:p>
          <a:p>
            <a:pPr lvl="1"/>
            <a:endParaRPr lang="en-US" dirty="0"/>
          </a:p>
          <a:p>
            <a:pPr lvl="1"/>
            <a:endParaRPr lang="en-US" dirty="0"/>
          </a:p>
        </p:txBody>
      </p:sp>
      <p:pic>
        <p:nvPicPr>
          <p:cNvPr id="1026" name="Picture 2" descr="C:\Users\kim.rhyne\AppData\Local\Microsoft\Windows\Temporary Internet Files\Content.IE5\66DO3AC7\MC90043798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3886200"/>
            <a:ext cx="1845981" cy="2199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8892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intensity="9"/>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1000" y="4800600"/>
            <a:ext cx="6705600" cy="566738"/>
          </a:xfrm>
        </p:spPr>
        <p:txBody>
          <a:bodyPr/>
          <a:lstStyle/>
          <a:p>
            <a:r>
              <a:rPr lang="en-US" sz="2800" dirty="0" smtClean="0"/>
              <a:t>Infinite Campus</a:t>
            </a:r>
            <a:endParaRPr lang="en-US" sz="2800" dirty="0"/>
          </a:p>
        </p:txBody>
      </p:sp>
      <p:pic>
        <p:nvPicPr>
          <p:cNvPr id="9" name="Picture Placeholder 8"/>
          <p:cNvPicPr>
            <a:picLocks noGrp="1" noChangeAspect="1"/>
          </p:cNvPicPr>
          <p:nvPr>
            <p:ph type="pic" idx="1"/>
          </p:nvPr>
        </p:nvPicPr>
        <p:blipFill>
          <a:blip r:embed="rId4">
            <a:extLst>
              <a:ext uri="{28A0092B-C50C-407E-A947-70E740481C1C}">
                <a14:useLocalDpi xmlns:a14="http://schemas.microsoft.com/office/drawing/2010/main" val="0"/>
              </a:ext>
            </a:extLst>
          </a:blip>
          <a:stretch>
            <a:fillRect/>
          </a:stretch>
        </p:blipFill>
        <p:spPr>
          <a:xfrm>
            <a:off x="2652458" y="663497"/>
            <a:ext cx="3214942" cy="4088646"/>
          </a:xfrm>
        </p:spPr>
      </p:pic>
      <p:sp>
        <p:nvSpPr>
          <p:cNvPr id="7" name="Text Placeholder 6"/>
          <p:cNvSpPr>
            <a:spLocks noGrp="1"/>
          </p:cNvSpPr>
          <p:nvPr>
            <p:ph type="body" sz="half" idx="2"/>
          </p:nvPr>
        </p:nvSpPr>
        <p:spPr>
          <a:xfrm>
            <a:off x="381000" y="5367338"/>
            <a:ext cx="6705600" cy="804862"/>
          </a:xfrm>
        </p:spPr>
        <p:txBody>
          <a:bodyPr/>
          <a:lstStyle/>
          <a:p>
            <a:r>
              <a:rPr lang="en-US" dirty="0" smtClean="0"/>
              <a:t>Click on “ELL”</a:t>
            </a:r>
            <a:endParaRPr lang="en-US" dirty="0"/>
          </a:p>
        </p:txBody>
      </p:sp>
    </p:spTree>
    <p:extLst>
      <p:ext uri="{BB962C8B-B14F-4D97-AF65-F5344CB8AC3E}">
        <p14:creationId xmlns:p14="http://schemas.microsoft.com/office/powerpoint/2010/main" val="36374072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intensity="9"/>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1000" y="4038600"/>
            <a:ext cx="6705600" cy="566738"/>
          </a:xfrm>
        </p:spPr>
        <p:txBody>
          <a:bodyPr/>
          <a:lstStyle/>
          <a:p>
            <a:r>
              <a:rPr lang="en-US" sz="2800" dirty="0" smtClean="0"/>
              <a:t>Documents tab</a:t>
            </a:r>
            <a:endParaRPr lang="en-US" sz="2800" dirty="0"/>
          </a:p>
        </p:txBody>
      </p:sp>
      <p:pic>
        <p:nvPicPr>
          <p:cNvPr id="9" name="Picture Placeholder 8"/>
          <p:cNvPicPr>
            <a:picLocks noGrp="1" noChangeAspect="1"/>
          </p:cNvPicPr>
          <p:nvPr>
            <p:ph type="pic" idx="1"/>
          </p:nvPr>
        </p:nvPicPr>
        <p:blipFill>
          <a:blip r:embed="rId4">
            <a:extLst>
              <a:ext uri="{28A0092B-C50C-407E-A947-70E740481C1C}">
                <a14:useLocalDpi xmlns:a14="http://schemas.microsoft.com/office/drawing/2010/main" val="0"/>
              </a:ext>
            </a:extLst>
          </a:blip>
          <a:stretch>
            <a:fillRect/>
          </a:stretch>
        </p:blipFill>
        <p:spPr>
          <a:xfrm>
            <a:off x="616327" y="1047509"/>
            <a:ext cx="6086904" cy="3067291"/>
          </a:xfrm>
        </p:spPr>
      </p:pic>
      <p:sp>
        <p:nvSpPr>
          <p:cNvPr id="7" name="Text Placeholder 6"/>
          <p:cNvSpPr>
            <a:spLocks noGrp="1"/>
          </p:cNvSpPr>
          <p:nvPr>
            <p:ph type="body" sz="half" idx="2"/>
          </p:nvPr>
        </p:nvSpPr>
        <p:spPr>
          <a:xfrm>
            <a:off x="381000" y="4724400"/>
            <a:ext cx="6705600" cy="1447800"/>
          </a:xfrm>
        </p:spPr>
        <p:txBody>
          <a:bodyPr>
            <a:normAutofit/>
          </a:bodyPr>
          <a:lstStyle/>
          <a:p>
            <a:pPr marL="342900" indent="-342900">
              <a:buAutoNum type="arabicPeriod"/>
            </a:pPr>
            <a:r>
              <a:rPr lang="en-US" dirty="0" smtClean="0"/>
              <a:t>Search for the student (in the search box where the star is).</a:t>
            </a:r>
          </a:p>
          <a:p>
            <a:pPr marL="342900" indent="-342900">
              <a:buAutoNum type="arabicPeriod"/>
            </a:pPr>
            <a:r>
              <a:rPr lang="en-US" dirty="0" smtClean="0"/>
              <a:t>Select the correct student from the “Search Results”</a:t>
            </a:r>
          </a:p>
          <a:p>
            <a:pPr marL="342900" indent="-342900">
              <a:buAutoNum type="arabicPeriod"/>
            </a:pPr>
            <a:r>
              <a:rPr lang="en-US" dirty="0" smtClean="0"/>
              <a:t>You will see 5 tabs:  Summary, Team Members, Documents, Contact Log, and Enrollments.</a:t>
            </a:r>
          </a:p>
          <a:p>
            <a:pPr marL="342900" indent="-342900">
              <a:buAutoNum type="arabicPeriod"/>
            </a:pPr>
            <a:r>
              <a:rPr lang="en-US" dirty="0" smtClean="0"/>
              <a:t>Select the “Documents” tab.</a:t>
            </a:r>
            <a:endParaRPr lang="en-US" dirty="0"/>
          </a:p>
        </p:txBody>
      </p:sp>
    </p:spTree>
    <p:extLst>
      <p:ext uri="{BB962C8B-B14F-4D97-AF65-F5344CB8AC3E}">
        <p14:creationId xmlns:p14="http://schemas.microsoft.com/office/powerpoint/2010/main" val="2819471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intensity="9"/>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1000" y="4386262"/>
            <a:ext cx="6705600" cy="566738"/>
          </a:xfrm>
        </p:spPr>
        <p:txBody>
          <a:bodyPr/>
          <a:lstStyle/>
          <a:p>
            <a:r>
              <a:rPr lang="en-US" sz="2800" dirty="0" smtClean="0"/>
              <a:t>Upload Document</a:t>
            </a:r>
            <a:endParaRPr lang="en-US" sz="2800" dirty="0"/>
          </a:p>
        </p:txBody>
      </p:sp>
      <p:pic>
        <p:nvPicPr>
          <p:cNvPr id="9" name="Picture Placeholder 8"/>
          <p:cNvPicPr>
            <a:picLocks noGrp="1" noChangeAspect="1"/>
          </p:cNvPicPr>
          <p:nvPr>
            <p:ph type="pic" idx="1"/>
          </p:nvPr>
        </p:nvPicPr>
        <p:blipFill>
          <a:blip r:embed="rId4">
            <a:extLst>
              <a:ext uri="{28A0092B-C50C-407E-A947-70E740481C1C}">
                <a14:useLocalDpi xmlns:a14="http://schemas.microsoft.com/office/drawing/2010/main" val="0"/>
              </a:ext>
            </a:extLst>
          </a:blip>
          <a:stretch>
            <a:fillRect/>
          </a:stretch>
        </p:blipFill>
        <p:spPr>
          <a:xfrm>
            <a:off x="914400" y="762000"/>
            <a:ext cx="5486400" cy="3711689"/>
          </a:xfrm>
        </p:spPr>
      </p:pic>
      <p:sp>
        <p:nvSpPr>
          <p:cNvPr id="7" name="Text Placeholder 6"/>
          <p:cNvSpPr>
            <a:spLocks noGrp="1"/>
          </p:cNvSpPr>
          <p:nvPr>
            <p:ph type="body" sz="half" idx="2"/>
          </p:nvPr>
        </p:nvSpPr>
        <p:spPr>
          <a:xfrm>
            <a:off x="381000" y="5367338"/>
            <a:ext cx="6705600" cy="804862"/>
          </a:xfrm>
        </p:spPr>
        <p:txBody>
          <a:bodyPr/>
          <a:lstStyle/>
          <a:p>
            <a:r>
              <a:rPr lang="en-US" dirty="0" smtClean="0"/>
              <a:t>Click on “Upload Document”.</a:t>
            </a:r>
            <a:endParaRPr lang="en-US" dirty="0"/>
          </a:p>
        </p:txBody>
      </p:sp>
    </p:spTree>
    <p:extLst>
      <p:ext uri="{BB962C8B-B14F-4D97-AF65-F5344CB8AC3E}">
        <p14:creationId xmlns:p14="http://schemas.microsoft.com/office/powerpoint/2010/main" val="18623837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intensity="9"/>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1000" y="4495800"/>
            <a:ext cx="6705600" cy="566738"/>
          </a:xfrm>
        </p:spPr>
        <p:txBody>
          <a:bodyPr/>
          <a:lstStyle/>
          <a:p>
            <a:r>
              <a:rPr lang="en-US" sz="2800" dirty="0" smtClean="0"/>
              <a:t>Document File information:</a:t>
            </a:r>
            <a:endParaRPr lang="en-US" sz="2800" dirty="0"/>
          </a:p>
        </p:txBody>
      </p:sp>
      <p:pic>
        <p:nvPicPr>
          <p:cNvPr id="9" name="Picture Placeholder 8"/>
          <p:cNvPicPr>
            <a:picLocks noGrp="1" noChangeAspect="1"/>
          </p:cNvPicPr>
          <p:nvPr>
            <p:ph type="pic" idx="1"/>
          </p:nvPr>
        </p:nvPicPr>
        <p:blipFill>
          <a:blip r:embed="rId4">
            <a:extLst>
              <a:ext uri="{28A0092B-C50C-407E-A947-70E740481C1C}">
                <a14:useLocalDpi xmlns:a14="http://schemas.microsoft.com/office/drawing/2010/main" val="0"/>
              </a:ext>
            </a:extLst>
          </a:blip>
          <a:stretch>
            <a:fillRect/>
          </a:stretch>
        </p:blipFill>
        <p:spPr>
          <a:xfrm>
            <a:off x="1295400" y="877020"/>
            <a:ext cx="5105400" cy="3370873"/>
          </a:xfrm>
        </p:spPr>
      </p:pic>
      <p:sp>
        <p:nvSpPr>
          <p:cNvPr id="7" name="Text Placeholder 6"/>
          <p:cNvSpPr>
            <a:spLocks noGrp="1"/>
          </p:cNvSpPr>
          <p:nvPr>
            <p:ph type="body" sz="half" idx="2"/>
          </p:nvPr>
        </p:nvSpPr>
        <p:spPr>
          <a:xfrm>
            <a:off x="381000" y="5029200"/>
            <a:ext cx="6705600" cy="1143000"/>
          </a:xfrm>
        </p:spPr>
        <p:txBody>
          <a:bodyPr>
            <a:normAutofit/>
          </a:bodyPr>
          <a:lstStyle/>
          <a:p>
            <a:r>
              <a:rPr lang="en-US" dirty="0" smtClean="0"/>
              <a:t>1.  I use EL_FY14 for the name on all the students for this year.</a:t>
            </a:r>
          </a:p>
          <a:p>
            <a:pPr marL="342900" indent="-342900">
              <a:buAutoNum type="arabicPeriod" startAt="2"/>
            </a:pPr>
            <a:r>
              <a:rPr lang="en-US" dirty="0" smtClean="0"/>
              <a:t>Comments field:  I put “2013-2014 ESOL Kindergarten documents”.</a:t>
            </a:r>
          </a:p>
          <a:p>
            <a:pPr marL="342900" indent="-342900">
              <a:buAutoNum type="arabicPeriod" startAt="2"/>
            </a:pPr>
            <a:r>
              <a:rPr lang="en-US" dirty="0" smtClean="0"/>
              <a:t>Click “Browse” and find the correct file to upload for this student.</a:t>
            </a:r>
          </a:p>
          <a:p>
            <a:pPr marL="342900" indent="-342900">
              <a:buAutoNum type="arabicPeriod" startAt="2"/>
            </a:pPr>
            <a:r>
              <a:rPr lang="en-US" dirty="0" smtClean="0"/>
              <a:t>Click Save!!!  (VERY IMPORTANT) </a:t>
            </a:r>
            <a:endParaRPr lang="en-US" dirty="0"/>
          </a:p>
        </p:txBody>
      </p:sp>
    </p:spTree>
    <p:extLst>
      <p:ext uri="{BB962C8B-B14F-4D97-AF65-F5344CB8AC3E}">
        <p14:creationId xmlns:p14="http://schemas.microsoft.com/office/powerpoint/2010/main" val="16414012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intensity="9"/>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1000" y="4800600"/>
            <a:ext cx="6705600" cy="566738"/>
          </a:xfrm>
        </p:spPr>
        <p:txBody>
          <a:bodyPr/>
          <a:lstStyle/>
          <a:p>
            <a:r>
              <a:rPr lang="en-US" dirty="0" smtClean="0"/>
              <a:t>If you need to delete…</a:t>
            </a:r>
            <a:endParaRPr lang="en-US" dirty="0"/>
          </a:p>
        </p:txBody>
      </p:sp>
      <p:pic>
        <p:nvPicPr>
          <p:cNvPr id="9" name="Picture Placeholder 8"/>
          <p:cNvPicPr>
            <a:picLocks noGrp="1" noChangeAspect="1"/>
          </p:cNvPicPr>
          <p:nvPr>
            <p:ph type="pic" idx="1"/>
          </p:nvPr>
        </p:nvPicPr>
        <p:blipFill>
          <a:blip r:embed="rId4">
            <a:extLst>
              <a:ext uri="{28A0092B-C50C-407E-A947-70E740481C1C}">
                <a14:useLocalDpi xmlns:a14="http://schemas.microsoft.com/office/drawing/2010/main" val="0"/>
              </a:ext>
            </a:extLst>
          </a:blip>
          <a:stretch>
            <a:fillRect/>
          </a:stretch>
        </p:blipFill>
        <p:spPr>
          <a:xfrm>
            <a:off x="685800" y="1600200"/>
            <a:ext cx="6292774" cy="2483650"/>
          </a:xfrm>
        </p:spPr>
      </p:pic>
      <p:sp>
        <p:nvSpPr>
          <p:cNvPr id="7" name="Text Placeholder 6"/>
          <p:cNvSpPr>
            <a:spLocks noGrp="1"/>
          </p:cNvSpPr>
          <p:nvPr>
            <p:ph type="body" sz="half" idx="2"/>
          </p:nvPr>
        </p:nvSpPr>
        <p:spPr>
          <a:xfrm>
            <a:off x="381000" y="5367338"/>
            <a:ext cx="6705600" cy="804862"/>
          </a:xfrm>
        </p:spPr>
        <p:txBody>
          <a:bodyPr/>
          <a:lstStyle/>
          <a:p>
            <a:r>
              <a:rPr lang="en-US" dirty="0" smtClean="0"/>
              <a:t>If you upload the wrong papers, you can select the file you uploaded and hit “delete. Just click “OK” when this box pops up on your screen.</a:t>
            </a:r>
            <a:endParaRPr lang="en-US" dirty="0"/>
          </a:p>
        </p:txBody>
      </p:sp>
    </p:spTree>
    <p:extLst>
      <p:ext uri="{BB962C8B-B14F-4D97-AF65-F5344CB8AC3E}">
        <p14:creationId xmlns:p14="http://schemas.microsoft.com/office/powerpoint/2010/main" val="12899594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to presentation</a:t>
            </a:r>
            <a:endParaRPr lang="en-US" dirty="0"/>
          </a:p>
        </p:txBody>
      </p:sp>
      <p:sp>
        <p:nvSpPr>
          <p:cNvPr id="3" name="Content Placeholder 2"/>
          <p:cNvSpPr>
            <a:spLocks noGrp="1"/>
          </p:cNvSpPr>
          <p:nvPr>
            <p:ph idx="1"/>
          </p:nvPr>
        </p:nvSpPr>
        <p:spPr/>
        <p:txBody>
          <a:bodyPr/>
          <a:lstStyle/>
          <a:p>
            <a:pPr marL="0" indent="0">
              <a:buNone/>
            </a:pPr>
            <a:r>
              <a:rPr lang="en-US" dirty="0" smtClean="0"/>
              <a:t>If you think of something I need to add to this presentation, then please let me know. </a:t>
            </a:r>
          </a:p>
          <a:p>
            <a:pPr marL="0" indent="0">
              <a:buNone/>
            </a:pPr>
            <a:endParaRPr lang="en-US" sz="1200" dirty="0" smtClean="0"/>
          </a:p>
          <a:p>
            <a:pPr marL="0" indent="0">
              <a:buNone/>
            </a:pPr>
            <a:r>
              <a:rPr lang="en-US" dirty="0" smtClean="0"/>
              <a:t>Here is the link for this presentation:</a:t>
            </a:r>
          </a:p>
          <a:p>
            <a:pPr marL="0" indent="0">
              <a:buNone/>
            </a:pPr>
            <a:endParaRPr lang="en-US" sz="1000" dirty="0" smtClean="0"/>
          </a:p>
          <a:p>
            <a:pPr marL="0" indent="0">
              <a:buNone/>
            </a:pPr>
            <a:r>
              <a:rPr lang="en-US" sz="2000" dirty="0">
                <a:hlinkClick r:id="rId2"/>
              </a:rPr>
              <a:t>http://</a:t>
            </a:r>
            <a:r>
              <a:rPr lang="en-US" sz="2000" dirty="0" smtClean="0">
                <a:hlinkClick r:id="rId2"/>
              </a:rPr>
              <a:t>elstudents.weebly.com/presentations.html</a:t>
            </a:r>
            <a:endParaRPr lang="en-US" sz="2000" dirty="0" smtClean="0"/>
          </a:p>
          <a:p>
            <a:pPr marL="0" indent="0">
              <a:buNone/>
            </a:pPr>
            <a:endParaRPr lang="en-US" dirty="0"/>
          </a:p>
        </p:txBody>
      </p:sp>
    </p:spTree>
    <p:extLst>
      <p:ext uri="{BB962C8B-B14F-4D97-AF65-F5344CB8AC3E}">
        <p14:creationId xmlns:p14="http://schemas.microsoft.com/office/powerpoint/2010/main" val="3850814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tutorial links</a:t>
            </a:r>
            <a:endParaRPr lang="en-US" dirty="0"/>
          </a:p>
        </p:txBody>
      </p:sp>
      <p:sp>
        <p:nvSpPr>
          <p:cNvPr id="3" name="Content Placeholder 2"/>
          <p:cNvSpPr>
            <a:spLocks noGrp="1"/>
          </p:cNvSpPr>
          <p:nvPr>
            <p:ph idx="1"/>
          </p:nvPr>
        </p:nvSpPr>
        <p:spPr>
          <a:xfrm>
            <a:off x="304800" y="2057400"/>
            <a:ext cx="6781800" cy="2667000"/>
          </a:xfrm>
        </p:spPr>
        <p:txBody>
          <a:bodyPr>
            <a:normAutofit/>
          </a:bodyPr>
          <a:lstStyle/>
          <a:p>
            <a:pPr marL="0" indent="0" algn="ctr">
              <a:buNone/>
            </a:pPr>
            <a:r>
              <a:rPr lang="en-US" sz="2200" b="1" dirty="0" smtClean="0"/>
              <a:t>This link will take you to some YouTube video tutorials.  It is the first of 18 videos on different topics related to our scanners.  The videos are short and informative.</a:t>
            </a:r>
            <a:r>
              <a:rPr lang="en-US" sz="2400" dirty="0">
                <a:hlinkClick r:id="rId3" action="ppaction://hlinkfile"/>
              </a:rPr>
              <a:t> </a:t>
            </a:r>
            <a:endParaRPr lang="en-US" sz="2400" dirty="0" smtClean="0">
              <a:hlinkClick r:id="rId3" action="ppaction://hlinkfile"/>
            </a:endParaRPr>
          </a:p>
          <a:p>
            <a:pPr marL="0" indent="0" algn="ctr">
              <a:buNone/>
            </a:pPr>
            <a:endParaRPr lang="en-US" sz="1600" dirty="0" smtClean="0">
              <a:hlinkClick r:id="rId3" action="ppaction://hlinkfile"/>
            </a:endParaRPr>
          </a:p>
          <a:p>
            <a:pPr marL="0" indent="0" algn="ctr">
              <a:buNone/>
            </a:pPr>
            <a:r>
              <a:rPr lang="en-US" sz="2400" dirty="0" smtClean="0">
                <a:hlinkClick r:id="rId4"/>
              </a:rPr>
              <a:t>http</a:t>
            </a:r>
            <a:r>
              <a:rPr lang="en-US" sz="2400" dirty="0">
                <a:hlinkClick r:id="rId4"/>
              </a:rPr>
              <a:t>://</a:t>
            </a:r>
            <a:r>
              <a:rPr lang="en-US" sz="2400" dirty="0" smtClean="0">
                <a:hlinkClick r:id="rId4"/>
              </a:rPr>
              <a:t>www.youtube.com/watch?v=k43cUxGbfqc&amp;list=PL7D37251EF4D6A691&amp;safe=active</a:t>
            </a:r>
            <a:endParaRPr lang="en-US" sz="2400" dirty="0" smtClean="0"/>
          </a:p>
          <a:p>
            <a:pPr marL="0" indent="0" algn="ctr">
              <a:buNone/>
            </a:pPr>
            <a:endParaRPr lang="en-US" sz="2200" b="1" dirty="0" smtClean="0"/>
          </a:p>
          <a:p>
            <a:pPr marL="0" indent="0" algn="ctr">
              <a:buNone/>
            </a:pPr>
            <a:endParaRPr lang="en-US" sz="2200" b="1" dirty="0" smtClean="0"/>
          </a:p>
          <a:p>
            <a:pPr marL="0" indent="0" algn="ctr">
              <a:buNone/>
            </a:pPr>
            <a:endParaRPr lang="en-US" sz="2200" b="1" dirty="0" smtClean="0"/>
          </a:p>
          <a:p>
            <a:pPr lvl="1"/>
            <a:endParaRPr lang="en-US" dirty="0"/>
          </a:p>
          <a:p>
            <a:pPr lvl="1"/>
            <a:endParaRPr lang="en-US" dirty="0"/>
          </a:p>
        </p:txBody>
      </p:sp>
    </p:spTree>
    <p:extLst>
      <p:ext uri="{BB962C8B-B14F-4D97-AF65-F5344CB8AC3E}">
        <p14:creationId xmlns:p14="http://schemas.microsoft.com/office/powerpoint/2010/main" val="2015193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odds &amp; ends</a:t>
            </a:r>
            <a:endParaRPr lang="en-US" dirty="0"/>
          </a:p>
        </p:txBody>
      </p:sp>
      <p:sp>
        <p:nvSpPr>
          <p:cNvPr id="3" name="Content Placeholder 2"/>
          <p:cNvSpPr>
            <a:spLocks noGrp="1"/>
          </p:cNvSpPr>
          <p:nvPr>
            <p:ph idx="1"/>
          </p:nvPr>
        </p:nvSpPr>
        <p:spPr/>
        <p:txBody>
          <a:bodyPr>
            <a:normAutofit fontScale="55000" lnSpcReduction="20000"/>
          </a:bodyPr>
          <a:lstStyle/>
          <a:p>
            <a:pPr marL="457200" lvl="1" indent="0">
              <a:buNone/>
            </a:pPr>
            <a:r>
              <a:rPr lang="en-US" sz="2900" b="1" u="sng" dirty="0" smtClean="0"/>
              <a:t>There are a few things you need to know about the scanners:</a:t>
            </a:r>
          </a:p>
          <a:p>
            <a:pPr marL="457200" lvl="1" indent="0">
              <a:buNone/>
            </a:pPr>
            <a:endParaRPr lang="en-US" sz="1800" dirty="0" smtClean="0"/>
          </a:p>
          <a:p>
            <a:pPr lvl="1">
              <a:buFont typeface="Arial" panose="020B0604020202020204" pitchFamily="34" charset="0"/>
              <a:buChar char="•"/>
            </a:pPr>
            <a:r>
              <a:rPr lang="en-US" sz="2900" b="1" dirty="0" smtClean="0"/>
              <a:t>They scan 40 single sided pages a minute which is equal to 20 double sided pages.</a:t>
            </a:r>
          </a:p>
          <a:p>
            <a:pPr lvl="1">
              <a:buFont typeface="Arial" panose="020B0604020202020204" pitchFamily="34" charset="0"/>
              <a:buChar char="•"/>
            </a:pPr>
            <a:endParaRPr lang="en-US" sz="1600" dirty="0" smtClean="0"/>
          </a:p>
          <a:p>
            <a:pPr lvl="1">
              <a:buFont typeface="Arial" panose="020B0604020202020204" pitchFamily="34" charset="0"/>
              <a:buChar char="•"/>
            </a:pPr>
            <a:r>
              <a:rPr lang="en-US" sz="2900" b="1" dirty="0" smtClean="0"/>
              <a:t>If a part of your scanner breaks, keep all parts to simplify the replacement process.</a:t>
            </a:r>
          </a:p>
          <a:p>
            <a:pPr lvl="1">
              <a:buFont typeface="Arial" panose="020B0604020202020204" pitchFamily="34" charset="0"/>
              <a:buChar char="•"/>
            </a:pPr>
            <a:endParaRPr lang="en-US" sz="1600" dirty="0" smtClean="0"/>
          </a:p>
          <a:p>
            <a:pPr lvl="1">
              <a:buFont typeface="Arial" panose="020B0604020202020204" pitchFamily="34" charset="0"/>
              <a:buChar char="•"/>
            </a:pPr>
            <a:r>
              <a:rPr lang="en-US" sz="2900" b="1" dirty="0" smtClean="0"/>
              <a:t>The scanners will orient pages (as needed).</a:t>
            </a:r>
          </a:p>
          <a:p>
            <a:pPr lvl="1">
              <a:buFont typeface="Arial" panose="020B0604020202020204" pitchFamily="34" charset="0"/>
              <a:buChar char="•"/>
            </a:pPr>
            <a:endParaRPr lang="en-US" sz="1600" dirty="0" smtClean="0"/>
          </a:p>
          <a:p>
            <a:pPr lvl="1">
              <a:buFont typeface="Arial" panose="020B0604020202020204" pitchFamily="34" charset="0"/>
              <a:buChar char="•"/>
            </a:pPr>
            <a:r>
              <a:rPr lang="en-US" sz="2900" b="1" dirty="0" smtClean="0"/>
              <a:t>They will also auto correct if a paper is scanned upside down.</a:t>
            </a:r>
          </a:p>
          <a:p>
            <a:pPr lvl="1">
              <a:buFont typeface="Arial" panose="020B0604020202020204" pitchFamily="34" charset="0"/>
              <a:buChar char="•"/>
            </a:pPr>
            <a:endParaRPr lang="en-US" sz="1800" dirty="0" smtClean="0"/>
          </a:p>
          <a:p>
            <a:pPr lvl="1">
              <a:buFont typeface="Arial" panose="020B0604020202020204" pitchFamily="34" charset="0"/>
              <a:buChar char="•"/>
            </a:pPr>
            <a:r>
              <a:rPr lang="en-US" sz="2900" b="1" dirty="0" smtClean="0"/>
              <a:t>It will delete blank pages.</a:t>
            </a:r>
          </a:p>
          <a:p>
            <a:pPr lvl="1">
              <a:buFont typeface="Arial" panose="020B0604020202020204" pitchFamily="34" charset="0"/>
              <a:buChar char="•"/>
            </a:pPr>
            <a:endParaRPr lang="en-US" sz="1800" dirty="0" smtClean="0"/>
          </a:p>
          <a:p>
            <a:pPr lvl="1">
              <a:buFont typeface="Arial" panose="020B0604020202020204" pitchFamily="34" charset="0"/>
              <a:buChar char="•"/>
            </a:pPr>
            <a:r>
              <a:rPr lang="en-US" sz="2900" b="1" dirty="0" smtClean="0"/>
              <a:t>You can </a:t>
            </a:r>
            <a:r>
              <a:rPr lang="en-US" sz="2900" b="1" dirty="0" smtClean="0"/>
              <a:t>scan </a:t>
            </a:r>
            <a:r>
              <a:rPr lang="en-US" sz="2900" b="1" dirty="0" smtClean="0"/>
              <a:t>different sizes and types of paper.</a:t>
            </a:r>
          </a:p>
          <a:p>
            <a:pPr lvl="1">
              <a:buFont typeface="Arial" panose="020B0604020202020204" pitchFamily="34" charset="0"/>
              <a:buChar char="•"/>
            </a:pPr>
            <a:endParaRPr lang="en-US" sz="1800" dirty="0" smtClean="0"/>
          </a:p>
          <a:p>
            <a:pPr lvl="1">
              <a:buFont typeface="Arial" panose="020B0604020202020204" pitchFamily="34" charset="0"/>
              <a:buChar char="•"/>
            </a:pPr>
            <a:r>
              <a:rPr lang="en-US" sz="2900" b="1" dirty="0" smtClean="0"/>
              <a:t>If you have a damaged document, then use the film provided to scan the document (slip it in the film and scan).</a:t>
            </a:r>
          </a:p>
          <a:p>
            <a:pPr lvl="1">
              <a:buFont typeface="Arial" panose="020B0604020202020204" pitchFamily="34" charset="0"/>
              <a:buChar char="•"/>
            </a:pPr>
            <a:endParaRPr lang="en-US" sz="1800" dirty="0" smtClean="0"/>
          </a:p>
          <a:p>
            <a:pPr lvl="1">
              <a:buFont typeface="Arial" panose="020B0604020202020204" pitchFamily="34" charset="0"/>
              <a:buChar char="•"/>
            </a:pPr>
            <a:r>
              <a:rPr lang="en-US" sz="2900" b="1" dirty="0" smtClean="0"/>
              <a:t>If you have highlighted something and the marker bled through to the other side, the scanner will pick it up and scan it as a page.</a:t>
            </a:r>
          </a:p>
          <a:p>
            <a:pPr lvl="1">
              <a:buFont typeface="Arial" panose="020B0604020202020204" pitchFamily="34" charset="0"/>
              <a:buChar char="•"/>
            </a:pPr>
            <a:endParaRPr lang="en-US" dirty="0" smtClean="0"/>
          </a:p>
          <a:p>
            <a:pPr lvl="1">
              <a:buFont typeface="Arial" panose="020B0604020202020204" pitchFamily="34" charset="0"/>
              <a:buChar char="•"/>
            </a:pPr>
            <a:endParaRPr lang="en-US" dirty="0"/>
          </a:p>
          <a:p>
            <a:pPr lvl="1"/>
            <a:endParaRPr lang="en-US" dirty="0"/>
          </a:p>
        </p:txBody>
      </p:sp>
    </p:spTree>
    <p:extLst>
      <p:ext uri="{BB962C8B-B14F-4D97-AF65-F5344CB8AC3E}">
        <p14:creationId xmlns:p14="http://schemas.microsoft.com/office/powerpoint/2010/main" val="784078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Paperwork Order</a:t>
            </a:r>
            <a:endParaRPr lang="en-US" dirty="0"/>
          </a:p>
        </p:txBody>
      </p:sp>
      <p:sp>
        <p:nvSpPr>
          <p:cNvPr id="3" name="Content Placeholder 2"/>
          <p:cNvSpPr>
            <a:spLocks noGrp="1"/>
          </p:cNvSpPr>
          <p:nvPr>
            <p:ph idx="1"/>
          </p:nvPr>
        </p:nvSpPr>
        <p:spPr/>
        <p:txBody>
          <a:bodyPr>
            <a:normAutofit/>
          </a:bodyPr>
          <a:lstStyle/>
          <a:p>
            <a:r>
              <a:rPr lang="en-US" sz="2200" b="1" dirty="0" smtClean="0"/>
              <a:t>Home Language Survey</a:t>
            </a:r>
          </a:p>
          <a:p>
            <a:pPr lvl="1"/>
            <a:r>
              <a:rPr lang="en-US" sz="1800" dirty="0" smtClean="0"/>
              <a:t>If you don’t have this form, then make sure Infinite Campus (IC) is updated in the language section.</a:t>
            </a:r>
          </a:p>
          <a:p>
            <a:pPr lvl="1"/>
            <a:endParaRPr lang="en-US" sz="1000" dirty="0" smtClean="0"/>
          </a:p>
          <a:p>
            <a:r>
              <a:rPr lang="en-US" sz="2200" b="1" dirty="0" smtClean="0"/>
              <a:t>W-APT </a:t>
            </a:r>
            <a:r>
              <a:rPr lang="en-US" sz="2200" b="1" i="1" u="sng" dirty="0" smtClean="0"/>
              <a:t>Summary</a:t>
            </a:r>
            <a:endParaRPr lang="en-US" sz="2200" i="1" u="sng" dirty="0" smtClean="0"/>
          </a:p>
          <a:p>
            <a:pPr lvl="1"/>
            <a:r>
              <a:rPr lang="en-US" sz="1800" dirty="0" smtClean="0"/>
              <a:t>Do not include the answers…just the summary.</a:t>
            </a:r>
          </a:p>
          <a:p>
            <a:endParaRPr lang="en-US" sz="1000" dirty="0" smtClean="0"/>
          </a:p>
          <a:p>
            <a:r>
              <a:rPr lang="en-US" sz="2200" b="1" dirty="0" smtClean="0"/>
              <a:t>Initial Referral form</a:t>
            </a:r>
          </a:p>
          <a:p>
            <a:endParaRPr lang="en-US" sz="1000" dirty="0" smtClean="0"/>
          </a:p>
          <a:p>
            <a:r>
              <a:rPr lang="en-US" sz="2200" b="1" dirty="0" smtClean="0"/>
              <a:t>Parent Notification Letter</a:t>
            </a:r>
          </a:p>
          <a:p>
            <a:endParaRPr lang="en-US" sz="1000" dirty="0" smtClean="0"/>
          </a:p>
          <a:p>
            <a:r>
              <a:rPr lang="en-US" sz="2200" b="1" dirty="0" smtClean="0"/>
              <a:t>TPC (testing accommodations) form</a:t>
            </a:r>
          </a:p>
          <a:p>
            <a:pPr lvl="1"/>
            <a:endParaRPr lang="en-US" dirty="0"/>
          </a:p>
          <a:p>
            <a:pPr lvl="1"/>
            <a:endParaRPr lang="en-US" dirty="0"/>
          </a:p>
        </p:txBody>
      </p:sp>
    </p:spTree>
    <p:extLst>
      <p:ext uri="{BB962C8B-B14F-4D97-AF65-F5344CB8AC3E}">
        <p14:creationId xmlns:p14="http://schemas.microsoft.com/office/powerpoint/2010/main" val="4119649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intensity="9"/>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2362200" cy="1162050"/>
          </a:xfrm>
        </p:spPr>
        <p:txBody>
          <a:bodyPr/>
          <a:lstStyle/>
          <a:p>
            <a:r>
              <a:rPr lang="en-US" sz="2800" dirty="0" smtClean="0"/>
              <a:t>ScanSnap Manager</a:t>
            </a:r>
            <a:endParaRPr lang="en-US" sz="2800" dirty="0"/>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971800" y="212780"/>
            <a:ext cx="4800600" cy="6249934"/>
          </a:xfrm>
        </p:spPr>
      </p:pic>
      <p:sp>
        <p:nvSpPr>
          <p:cNvPr id="4" name="Text Placeholder 3"/>
          <p:cNvSpPr>
            <a:spLocks noGrp="1"/>
          </p:cNvSpPr>
          <p:nvPr>
            <p:ph type="body" sz="half" idx="2"/>
          </p:nvPr>
        </p:nvSpPr>
        <p:spPr>
          <a:xfrm>
            <a:off x="457201" y="1435100"/>
            <a:ext cx="2362199" cy="4691063"/>
          </a:xfrm>
        </p:spPr>
        <p:txBody>
          <a:bodyPr/>
          <a:lstStyle/>
          <a:p>
            <a:r>
              <a:rPr lang="en-US" dirty="0" smtClean="0"/>
              <a:t>First, find your “ScanSnap Manager settings” so you can get everything set up correctly.</a:t>
            </a:r>
          </a:p>
          <a:p>
            <a:r>
              <a:rPr lang="en-US" dirty="0" smtClean="0"/>
              <a:t> </a:t>
            </a:r>
          </a:p>
          <a:p>
            <a:r>
              <a:rPr lang="en-US" dirty="0" smtClean="0"/>
              <a:t>This picture shows you how to search for it.</a:t>
            </a:r>
          </a:p>
          <a:p>
            <a:endParaRPr lang="en-US" dirty="0" smtClean="0"/>
          </a:p>
          <a:p>
            <a:r>
              <a:rPr lang="en-US" dirty="0" smtClean="0"/>
              <a:t>I would suggest saving it to your desktop as a shortcut or pin it to your taskbar so it is always just one click away.</a:t>
            </a:r>
            <a:endParaRPr lang="en-US" dirty="0"/>
          </a:p>
        </p:txBody>
      </p:sp>
    </p:spTree>
    <p:extLst>
      <p:ext uri="{BB962C8B-B14F-4D97-AF65-F5344CB8AC3E}">
        <p14:creationId xmlns:p14="http://schemas.microsoft.com/office/powerpoint/2010/main" val="2809586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intensity="9"/>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1000" y="4800600"/>
            <a:ext cx="6705600" cy="566738"/>
          </a:xfrm>
        </p:spPr>
        <p:txBody>
          <a:bodyPr/>
          <a:lstStyle/>
          <a:p>
            <a:r>
              <a:rPr lang="en-US" sz="2800" dirty="0" smtClean="0"/>
              <a:t>Application tab</a:t>
            </a:r>
            <a:r>
              <a:rPr lang="en-US" dirty="0" smtClean="0"/>
              <a:t>	</a:t>
            </a:r>
            <a:endParaRPr lang="en-US" dirty="0"/>
          </a:p>
        </p:txBody>
      </p:sp>
      <p:pic>
        <p:nvPicPr>
          <p:cNvPr id="9" name="Picture Placeholder 8"/>
          <p:cNvPicPr>
            <a:picLocks noGrp="1" noChangeAspect="1"/>
          </p:cNvPicPr>
          <p:nvPr>
            <p:ph type="pic" idx="1"/>
          </p:nvPr>
        </p:nvPicPr>
        <p:blipFill>
          <a:blip r:embed="rId4">
            <a:extLst>
              <a:ext uri="{28A0092B-C50C-407E-A947-70E740481C1C}">
                <a14:useLocalDpi xmlns:a14="http://schemas.microsoft.com/office/drawing/2010/main" val="0"/>
              </a:ext>
            </a:extLst>
          </a:blip>
          <a:srcRect t="7869" b="7869"/>
          <a:stretch>
            <a:fillRect/>
          </a:stretch>
        </p:blipFill>
        <p:spPr>
          <a:xfrm>
            <a:off x="381000" y="533400"/>
            <a:ext cx="6858000" cy="4114800"/>
          </a:xfrm>
        </p:spPr>
      </p:pic>
      <p:sp>
        <p:nvSpPr>
          <p:cNvPr id="7" name="Text Placeholder 6"/>
          <p:cNvSpPr>
            <a:spLocks noGrp="1"/>
          </p:cNvSpPr>
          <p:nvPr>
            <p:ph type="body" sz="half" idx="2"/>
          </p:nvPr>
        </p:nvSpPr>
        <p:spPr>
          <a:xfrm>
            <a:off x="381000" y="5367338"/>
            <a:ext cx="6705600" cy="804862"/>
          </a:xfrm>
        </p:spPr>
        <p:txBody>
          <a:bodyPr>
            <a:normAutofit lnSpcReduction="10000"/>
          </a:bodyPr>
          <a:lstStyle/>
          <a:p>
            <a:pPr marL="342900" indent="-342900">
              <a:buAutoNum type="arabicPeriod"/>
            </a:pPr>
            <a:r>
              <a:rPr lang="en-US" dirty="0" smtClean="0"/>
              <a:t>Click on the “Application” tab</a:t>
            </a:r>
          </a:p>
          <a:p>
            <a:pPr marL="342900" indent="-342900">
              <a:buAutoNum type="arabicPeriod"/>
            </a:pPr>
            <a:r>
              <a:rPr lang="en-US" dirty="0" smtClean="0"/>
              <a:t>Use the drop down menu to select “Adobe® Reader ®</a:t>
            </a:r>
          </a:p>
          <a:p>
            <a:pPr marL="342900" indent="-342900">
              <a:buAutoNum type="arabicPeriod"/>
            </a:pPr>
            <a:r>
              <a:rPr lang="en-US" dirty="0" smtClean="0"/>
              <a:t>Click “Apply” to save this change. (IMPORTANT!!!)</a:t>
            </a:r>
            <a:endParaRPr lang="en-US" dirty="0"/>
          </a:p>
        </p:txBody>
      </p:sp>
    </p:spTree>
    <p:extLst>
      <p:ext uri="{BB962C8B-B14F-4D97-AF65-F5344CB8AC3E}">
        <p14:creationId xmlns:p14="http://schemas.microsoft.com/office/powerpoint/2010/main" val="1213432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intensity="9"/>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1000" y="4614862"/>
            <a:ext cx="6705600" cy="566738"/>
          </a:xfrm>
        </p:spPr>
        <p:txBody>
          <a:bodyPr/>
          <a:lstStyle/>
          <a:p>
            <a:r>
              <a:rPr lang="en-US" sz="2800" dirty="0" smtClean="0"/>
              <a:t>Save tab</a:t>
            </a:r>
            <a:endParaRPr lang="en-US" sz="2800" dirty="0"/>
          </a:p>
        </p:txBody>
      </p:sp>
      <p:pic>
        <p:nvPicPr>
          <p:cNvPr id="9" name="Picture Placeholder 8"/>
          <p:cNvPicPr>
            <a:picLocks noGrp="1" noChangeAspect="1"/>
          </p:cNvPicPr>
          <p:nvPr>
            <p:ph type="pic" idx="1"/>
          </p:nvPr>
        </p:nvPicPr>
        <p:blipFill>
          <a:blip r:embed="rId4">
            <a:extLst>
              <a:ext uri="{28A0092B-C50C-407E-A947-70E740481C1C}">
                <a14:useLocalDpi xmlns:a14="http://schemas.microsoft.com/office/drawing/2010/main" val="0"/>
              </a:ext>
            </a:extLst>
          </a:blip>
          <a:stretch>
            <a:fillRect/>
          </a:stretch>
        </p:blipFill>
        <p:spPr>
          <a:xfrm>
            <a:off x="1126270" y="195727"/>
            <a:ext cx="5960330" cy="4510133"/>
          </a:xfrm>
        </p:spPr>
      </p:pic>
      <p:sp>
        <p:nvSpPr>
          <p:cNvPr id="7" name="Text Placeholder 6"/>
          <p:cNvSpPr>
            <a:spLocks noGrp="1"/>
          </p:cNvSpPr>
          <p:nvPr>
            <p:ph type="body" sz="half" idx="2"/>
          </p:nvPr>
        </p:nvSpPr>
        <p:spPr>
          <a:xfrm>
            <a:off x="381000" y="5105400"/>
            <a:ext cx="6705600" cy="1219200"/>
          </a:xfrm>
        </p:spPr>
        <p:txBody>
          <a:bodyPr>
            <a:normAutofit fontScale="92500" lnSpcReduction="10000"/>
          </a:bodyPr>
          <a:lstStyle/>
          <a:p>
            <a:pPr marL="342900" indent="-342900">
              <a:buAutoNum type="arabicPeriod"/>
            </a:pPr>
            <a:r>
              <a:rPr lang="en-US" dirty="0" smtClean="0"/>
              <a:t>Make sure “Use Quick Menu” is NOT checked.</a:t>
            </a:r>
          </a:p>
          <a:p>
            <a:pPr marL="342900" indent="-342900">
              <a:buAutoNum type="arabicPeriod"/>
            </a:pPr>
            <a:r>
              <a:rPr lang="en-US" dirty="0" smtClean="0"/>
              <a:t>Click on the “Save” tab.</a:t>
            </a:r>
          </a:p>
          <a:p>
            <a:pPr marL="342900" indent="-342900">
              <a:buAutoNum type="arabicPeriod"/>
            </a:pPr>
            <a:r>
              <a:rPr lang="en-US" dirty="0" smtClean="0"/>
              <a:t>Select the folder to house your images.</a:t>
            </a:r>
          </a:p>
          <a:p>
            <a:pPr marL="342900" indent="-342900">
              <a:buAutoNum type="arabicPeriod"/>
            </a:pPr>
            <a:r>
              <a:rPr lang="en-US" dirty="0" smtClean="0"/>
              <a:t>Click the “Rename” box</a:t>
            </a:r>
          </a:p>
          <a:p>
            <a:pPr marL="342900" indent="-342900">
              <a:buAutoNum type="arabicPeriod"/>
            </a:pPr>
            <a:r>
              <a:rPr lang="en-US" dirty="0" smtClean="0"/>
              <a:t>Click “Apply”!!!</a:t>
            </a:r>
            <a:endParaRPr lang="en-US" dirty="0"/>
          </a:p>
        </p:txBody>
      </p:sp>
    </p:spTree>
    <p:extLst>
      <p:ext uri="{BB962C8B-B14F-4D97-AF65-F5344CB8AC3E}">
        <p14:creationId xmlns:p14="http://schemas.microsoft.com/office/powerpoint/2010/main" val="986442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Diffused intensity="9"/>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1000" y="4648200"/>
            <a:ext cx="6705600" cy="566738"/>
          </a:xfrm>
        </p:spPr>
        <p:txBody>
          <a:bodyPr/>
          <a:lstStyle/>
          <a:p>
            <a:r>
              <a:rPr lang="en-US" sz="2800" dirty="0" smtClean="0"/>
              <a:t>Scanning tab</a:t>
            </a:r>
            <a:endParaRPr lang="en-US" sz="2800" dirty="0"/>
          </a:p>
        </p:txBody>
      </p:sp>
      <p:pic>
        <p:nvPicPr>
          <p:cNvPr id="9" name="Picture Placeholder 8"/>
          <p:cNvPicPr>
            <a:picLocks noGrp="1" noChangeAspect="1"/>
          </p:cNvPicPr>
          <p:nvPr>
            <p:ph type="pic" idx="1"/>
          </p:nvPr>
        </p:nvPicPr>
        <p:blipFill>
          <a:blip r:embed="rId4">
            <a:extLst>
              <a:ext uri="{28A0092B-C50C-407E-A947-70E740481C1C}">
                <a14:useLocalDpi xmlns:a14="http://schemas.microsoft.com/office/drawing/2010/main" val="0"/>
              </a:ext>
            </a:extLst>
          </a:blip>
          <a:stretch>
            <a:fillRect/>
          </a:stretch>
        </p:blipFill>
        <p:spPr>
          <a:xfrm>
            <a:off x="954750" y="304800"/>
            <a:ext cx="5979450" cy="4308597"/>
          </a:xfrm>
        </p:spPr>
      </p:pic>
      <p:sp>
        <p:nvSpPr>
          <p:cNvPr id="7" name="Text Placeholder 6"/>
          <p:cNvSpPr>
            <a:spLocks noGrp="1"/>
          </p:cNvSpPr>
          <p:nvPr>
            <p:ph type="body" sz="half" idx="2"/>
          </p:nvPr>
        </p:nvSpPr>
        <p:spPr>
          <a:xfrm>
            <a:off x="381000" y="5181600"/>
            <a:ext cx="6705600" cy="1066800"/>
          </a:xfrm>
        </p:spPr>
        <p:txBody>
          <a:bodyPr>
            <a:normAutofit lnSpcReduction="10000"/>
          </a:bodyPr>
          <a:lstStyle/>
          <a:p>
            <a:pPr marL="342900" indent="-342900">
              <a:buAutoNum type="arabicPeriod"/>
            </a:pPr>
            <a:r>
              <a:rPr lang="en-US" dirty="0" smtClean="0"/>
              <a:t> Click on the “Scanning” tab.</a:t>
            </a:r>
          </a:p>
          <a:p>
            <a:r>
              <a:rPr lang="en-US" dirty="0" smtClean="0"/>
              <a:t>2-4.  Select the options as shown.</a:t>
            </a:r>
          </a:p>
          <a:p>
            <a:pPr marL="342900" indent="-342900">
              <a:buAutoNum type="arabicPeriod" startAt="5"/>
            </a:pPr>
            <a:r>
              <a:rPr lang="en-US" dirty="0" smtClean="0"/>
              <a:t> Click the “Continue scanning…” box</a:t>
            </a:r>
          </a:p>
          <a:p>
            <a:pPr marL="342900" indent="-342900">
              <a:buAutoNum type="arabicPeriod" startAt="5"/>
            </a:pPr>
            <a:r>
              <a:rPr lang="en-US" dirty="0" smtClean="0"/>
              <a:t> Click “Apply”!!!</a:t>
            </a:r>
          </a:p>
          <a:p>
            <a:endParaRPr lang="en-US" dirty="0"/>
          </a:p>
        </p:txBody>
      </p:sp>
    </p:spTree>
    <p:extLst>
      <p:ext uri="{BB962C8B-B14F-4D97-AF65-F5344CB8AC3E}">
        <p14:creationId xmlns:p14="http://schemas.microsoft.com/office/powerpoint/2010/main" val="3077230203"/>
      </p:ext>
    </p:extLst>
  </p:cSld>
  <p:clrMapOvr>
    <a:masterClrMapping/>
  </p:clrMapOvr>
  <p:timing>
    <p:tnLst>
      <p:par>
        <p:cTn id="1" dur="indefinite" restart="never" nodeType="tmRoot"/>
      </p:par>
    </p:tnLst>
  </p:timing>
</p:sld>
</file>

<file path=ppt/theme/theme1.xml><?xml version="1.0" encoding="utf-8"?>
<a:theme xmlns:a="http://schemas.openxmlformats.org/drawingml/2006/main" name="Kids-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FDC3BE3C2A8914FB66FE3F0DD1321A7" ma:contentTypeVersion="1" ma:contentTypeDescription="Create a new document." ma:contentTypeScope="" ma:versionID="8c52140fdd0fa90de11a6f4c715ff531">
  <xsd:schema xmlns:xsd="http://www.w3.org/2001/XMLSchema" xmlns:xs="http://www.w3.org/2001/XMLSchema" xmlns:p="http://schemas.microsoft.com/office/2006/metadata/properties" xmlns:ns3="1e290618-cfe0-4c42-95bb-16144e278508" targetNamespace="http://schemas.microsoft.com/office/2006/metadata/properties" ma:root="true" ma:fieldsID="29ea5e7113f44dc8f17b6e787974a689" ns3:_="">
    <xsd:import namespace="1e290618-cfe0-4c42-95bb-16144e278508"/>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290618-cfe0-4c42-95bb-16144e2785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1BC0BC-9D2B-4FAB-B26E-EB231401EFDD}">
  <ds:schemaRefs>
    <ds:schemaRef ds:uri="http://schemas.microsoft.com/sharepoint/v3/contenttype/forms"/>
  </ds:schemaRefs>
</ds:datastoreItem>
</file>

<file path=customXml/itemProps2.xml><?xml version="1.0" encoding="utf-8"?>
<ds:datastoreItem xmlns:ds="http://schemas.openxmlformats.org/officeDocument/2006/customXml" ds:itemID="{718CA3F4-075B-448E-9771-A949C17EAC7E}">
  <ds:schemaRef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purl.org/dc/elements/1.1/"/>
    <ds:schemaRef ds:uri="http://schemas.microsoft.com/office/2006/metadata/properties"/>
    <ds:schemaRef ds:uri="1e290618-cfe0-4c42-95bb-16144e278508"/>
    <ds:schemaRef ds:uri="http://www.w3.org/XML/1998/namespace"/>
  </ds:schemaRefs>
</ds:datastoreItem>
</file>

<file path=customXml/itemProps3.xml><?xml version="1.0" encoding="utf-8"?>
<ds:datastoreItem xmlns:ds="http://schemas.openxmlformats.org/officeDocument/2006/customXml" ds:itemID="{F666E5EC-8EE7-4C1A-9B19-C6526320DF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290618-cfe0-4c42-95bb-16144e2785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208</TotalTime>
  <Words>962</Words>
  <Application>Microsoft Office PowerPoint</Application>
  <PresentationFormat>On-screen Show (4:3)</PresentationFormat>
  <Paragraphs>126</Paragraphs>
  <Slides>25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Microsoft New Tai Lue</vt:lpstr>
      <vt:lpstr>Wingdings</vt:lpstr>
      <vt:lpstr>Kids-PowerPoint-Template</vt:lpstr>
      <vt:lpstr>Dalton Public Schools ESOL Department</vt:lpstr>
      <vt:lpstr>Sit back &amp; enjoy</vt:lpstr>
      <vt:lpstr>Video tutorial links</vt:lpstr>
      <vt:lpstr>A few odds &amp; ends</vt:lpstr>
      <vt:lpstr>Paperwork Order</vt:lpstr>
      <vt:lpstr>ScanSnap Manager</vt:lpstr>
      <vt:lpstr>Application tab </vt:lpstr>
      <vt:lpstr>Save tab</vt:lpstr>
      <vt:lpstr>Scanning tab</vt:lpstr>
      <vt:lpstr>File Option</vt:lpstr>
      <vt:lpstr>Paper tab</vt:lpstr>
      <vt:lpstr>Compression tab</vt:lpstr>
      <vt:lpstr>Begin scanning</vt:lpstr>
      <vt:lpstr>This screen will pop up when you are scanning: </vt:lpstr>
      <vt:lpstr>This screen will pop up next:</vt:lpstr>
      <vt:lpstr>Time to save your documents: </vt:lpstr>
      <vt:lpstr>Change the file name:</vt:lpstr>
      <vt:lpstr>Upload time</vt:lpstr>
      <vt:lpstr>Infinite Campus</vt:lpstr>
      <vt:lpstr>Infinite Campus</vt:lpstr>
      <vt:lpstr>Documents tab</vt:lpstr>
      <vt:lpstr>Upload Document</vt:lpstr>
      <vt:lpstr>Document File information:</vt:lpstr>
      <vt:lpstr>If you need to delete…</vt:lpstr>
      <vt:lpstr>Link to presentation</vt:lpstr>
    </vt:vector>
  </TitlesOfParts>
  <Company>Dalton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Dalton Public Schools ESOL Department</dc:title>
  <dc:creator>titaa</dc:creator>
  <cp:lastModifiedBy>Kim Rhyne</cp:lastModifiedBy>
  <cp:revision>18</cp:revision>
  <dcterms:created xsi:type="dcterms:W3CDTF">2013-12-31T16:22:55Z</dcterms:created>
  <dcterms:modified xsi:type="dcterms:W3CDTF">2017-06-12T14:27:43Z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0x010100AFDC3BE3C2A8914FB66FE3F0DD1321A7</vt:lpwstr>
  </property>
</Properties>
</file>