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9" r:id="rId3"/>
    <p:sldId id="257" r:id="rId4"/>
    <p:sldId id="259" r:id="rId5"/>
    <p:sldId id="258" r:id="rId6"/>
    <p:sldId id="260" r:id="rId7"/>
    <p:sldId id="271" r:id="rId8"/>
    <p:sldId id="270" r:id="rId9"/>
    <p:sldId id="261" r:id="rId10"/>
    <p:sldId id="268" r:id="rId11"/>
    <p:sldId id="266" r:id="rId12"/>
    <p:sldId id="267" r:id="rId13"/>
    <p:sldId id="264" r:id="rId14"/>
    <p:sldId id="273" r:id="rId15"/>
    <p:sldId id="275" r:id="rId16"/>
    <p:sldId id="276"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3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78077F-7CD3-4104-AD2E-B04E4C45B975}" type="datetimeFigureOut">
              <a:rPr lang="en-US" smtClean="0"/>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B18D2-55DB-4A4D-8887-746B83B6EE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8077F-7CD3-4104-AD2E-B04E4C45B975}" type="datetimeFigureOut">
              <a:rPr lang="en-US" smtClean="0"/>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B18D2-55DB-4A4D-8887-746B83B6EE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8077F-7CD3-4104-AD2E-B04E4C45B975}" type="datetimeFigureOut">
              <a:rPr lang="en-US" smtClean="0"/>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B18D2-55DB-4A4D-8887-746B83B6EE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8077F-7CD3-4104-AD2E-B04E4C45B975}" type="datetimeFigureOut">
              <a:rPr lang="en-US" smtClean="0"/>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B18D2-55DB-4A4D-8887-746B83B6EE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8077F-7CD3-4104-AD2E-B04E4C45B975}" type="datetimeFigureOut">
              <a:rPr lang="en-US" smtClean="0"/>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B18D2-55DB-4A4D-8887-746B83B6EE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78077F-7CD3-4104-AD2E-B04E4C45B975}" type="datetimeFigureOut">
              <a:rPr lang="en-US" smtClean="0"/>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B18D2-55DB-4A4D-8887-746B83B6EEE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78077F-7CD3-4104-AD2E-B04E4C45B975}" type="datetimeFigureOut">
              <a:rPr lang="en-US" smtClean="0"/>
              <a:t>8/5/2013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8B18D2-55DB-4A4D-8887-746B83B6EE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78077F-7CD3-4104-AD2E-B04E4C45B975}" type="datetimeFigureOut">
              <a:rPr lang="en-US" smtClean="0"/>
              <a:t>8/5/2013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8B18D2-55DB-4A4D-8887-746B83B6EE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8077F-7CD3-4104-AD2E-B04E4C45B975}" type="datetimeFigureOut">
              <a:rPr lang="en-US" smtClean="0"/>
              <a:t>8/5/2013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8B18D2-55DB-4A4D-8887-746B83B6EE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8077F-7CD3-4104-AD2E-B04E4C45B975}" type="datetimeFigureOut">
              <a:rPr lang="en-US" smtClean="0"/>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B18D2-55DB-4A4D-8887-746B83B6EEE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078077F-7CD3-4104-AD2E-B04E4C45B975}" type="datetimeFigureOut">
              <a:rPr lang="en-US" smtClean="0"/>
              <a:t>8/5/2013</a:t>
            </a:fld>
            <a:endParaRPr lang="en-US"/>
          </a:p>
        </p:txBody>
      </p:sp>
      <p:sp>
        <p:nvSpPr>
          <p:cNvPr id="9" name="Slide Number Placeholder 8"/>
          <p:cNvSpPr>
            <a:spLocks noGrp="1"/>
          </p:cNvSpPr>
          <p:nvPr>
            <p:ph type="sldNum" sz="quarter" idx="11"/>
          </p:nvPr>
        </p:nvSpPr>
        <p:spPr/>
        <p:txBody>
          <a:bodyPr/>
          <a:lstStyle/>
          <a:p>
            <a:fld id="{7A8B18D2-55DB-4A4D-8887-746B83B6EEE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A8B18D2-55DB-4A4D-8887-746B83B6EEE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078077F-7CD3-4104-AD2E-B04E4C45B975}" type="datetimeFigureOut">
              <a:rPr lang="en-US" smtClean="0"/>
              <a:t>8/5/2013</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itunes.apple.com/us/app/symbaloo-bookmark-share-your/id521081559?mt=8" TargetMode="External"/><Relationship Id="rId1" Type="http://schemas.openxmlformats.org/officeDocument/2006/relationships/slideLayout" Target="../slideLayouts/slideLayout4.xml"/><Relationship Id="rId4" Type="http://schemas.openxmlformats.org/officeDocument/2006/relationships/hyperlink" Target="http://edu.symbaloo.com/mix/ecomp6203fina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itunes.apple.com/us/app/abc-easy-writer-printing-hd/id435318741?mt=8"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tunes.apple.com/us/app/whiteboard-lite-collaborative/id301962306?mt=8"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itunes.apple.com/us/app/kids-picture-dictionary-educational/id482972824?mt=8"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tunes.apple.com/us/app/story-wheel/id437068725?mt=8"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itunes.apple.com/us/app/raz-kids/id474207297?mt=8"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itunes.apple.com/us/app/5th-grade-math-splash-math/id504807361?mt=8"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tunes.apple.com/us/app/i-nigma-qr-code-data-matrix/id388923203?mt=8" TargetMode="External"/><Relationship Id="rId1" Type="http://schemas.openxmlformats.org/officeDocument/2006/relationships/slideLayout" Target="../slideLayouts/slideLayout4.xml"/><Relationship Id="rId4" Type="http://schemas.openxmlformats.org/officeDocument/2006/relationships/hyperlink" Target="http://qrcode.kayw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itunes.apple.com/us/app/story/id548398240?mt=8"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itunes.apple.com/us/app/imovie/id377298193?mt=8"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itunes.apple.com/us/app/grammar-jammers-primary-edition/id386384446?mt=8"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itunes.apple.com/us/app/zooburst/id531117081?mt=8"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itunes.apple.com/us/app/lino-sticky-photo-sharing/id416718906?mt=8"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itunes.apple.com/us/app/abc-magnetic-board-alphabet/id463212061?mt=8"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itunes.apple.com/us/app/record-of-reading/id543574721?mt=8"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000" dirty="0" smtClean="0"/>
              <a:t>Dalton Public Schools</a:t>
            </a:r>
            <a:r>
              <a:rPr lang="en-US" dirty="0" smtClean="0"/>
              <a:t/>
            </a:r>
            <a:br>
              <a:rPr lang="en-US" dirty="0" smtClean="0"/>
            </a:br>
            <a:r>
              <a:rPr lang="en-US" sz="6000" dirty="0" smtClean="0"/>
              <a:t>August 7, 2013</a:t>
            </a:r>
            <a:br>
              <a:rPr lang="en-US" sz="6000" dirty="0" smtClean="0"/>
            </a:br>
            <a:r>
              <a:rPr lang="en-US" sz="6000" dirty="0" smtClean="0"/>
              <a:t>ESOL Meeting</a:t>
            </a:r>
            <a:endParaRPr lang="en-US" sz="6000" dirty="0"/>
          </a:p>
        </p:txBody>
      </p:sp>
      <p:sp>
        <p:nvSpPr>
          <p:cNvPr id="3" name="Subtitle 2"/>
          <p:cNvSpPr>
            <a:spLocks noGrp="1"/>
          </p:cNvSpPr>
          <p:nvPr>
            <p:ph type="subTitle" idx="1"/>
          </p:nvPr>
        </p:nvSpPr>
        <p:spPr>
          <a:xfrm>
            <a:off x="1219200" y="4572000"/>
            <a:ext cx="6461760" cy="1066800"/>
          </a:xfrm>
        </p:spPr>
        <p:txBody>
          <a:bodyPr>
            <a:normAutofit/>
          </a:bodyPr>
          <a:lstStyle/>
          <a:p>
            <a:pPr algn="ctr"/>
            <a:endParaRPr lang="en-US" b="1" dirty="0" smtClean="0"/>
          </a:p>
          <a:p>
            <a:pPr algn="ctr"/>
            <a:r>
              <a:rPr lang="en-US" sz="2500" b="1" dirty="0" smtClean="0"/>
              <a:t>Apps for your </a:t>
            </a:r>
            <a:r>
              <a:rPr lang="en-US" sz="2500" b="1" dirty="0" err="1" smtClean="0"/>
              <a:t>iPad</a:t>
            </a:r>
            <a:endParaRPr lang="en-US" sz="2500" b="1" dirty="0"/>
          </a:p>
        </p:txBody>
      </p:sp>
    </p:spTree>
    <p:extLst>
      <p:ext uri="{BB962C8B-B14F-4D97-AF65-F5344CB8AC3E}">
        <p14:creationId xmlns:p14="http://schemas.microsoft.com/office/powerpoint/2010/main" val="1245617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Symbaloo</a:t>
            </a:r>
            <a:endParaRPr lang="en-US" dirty="0"/>
          </a:p>
        </p:txBody>
      </p:sp>
      <p:pic>
        <p:nvPicPr>
          <p:cNvPr id="2" name="Content Placeholder 1">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95400" y="1752600"/>
            <a:ext cx="2222500" cy="2222500"/>
          </a:xfrm>
        </p:spPr>
      </p:pic>
      <p:sp>
        <p:nvSpPr>
          <p:cNvPr id="6" name="Content Placeholder 5"/>
          <p:cNvSpPr>
            <a:spLocks noGrp="1"/>
          </p:cNvSpPr>
          <p:nvPr>
            <p:ph sz="half" idx="2"/>
          </p:nvPr>
        </p:nvSpPr>
        <p:spPr>
          <a:xfrm>
            <a:off x="4419600" y="990600"/>
            <a:ext cx="3657600" cy="4590288"/>
          </a:xfrm>
        </p:spPr>
        <p:txBody>
          <a:bodyPr>
            <a:noAutofit/>
          </a:bodyPr>
          <a:lstStyle/>
          <a:p>
            <a:pPr marL="0" indent="0">
              <a:buNone/>
            </a:pPr>
            <a:r>
              <a:rPr lang="en-US" sz="1400" dirty="0" smtClean="0">
                <a:effectLst/>
              </a:rPr>
              <a:t>With </a:t>
            </a:r>
            <a:r>
              <a:rPr lang="en-US" sz="1400" dirty="0" err="1" smtClean="0">
                <a:effectLst/>
              </a:rPr>
              <a:t>Symbaloo</a:t>
            </a:r>
            <a:r>
              <a:rPr lang="en-US" sz="1400" dirty="0" smtClean="0">
                <a:effectLst/>
              </a:rPr>
              <a:t> you surf with one click to all of your favorite websites.</a:t>
            </a:r>
            <a:br>
              <a:rPr lang="en-US" sz="1400" dirty="0" smtClean="0">
                <a:effectLst/>
              </a:rPr>
            </a:br>
            <a:r>
              <a:rPr lang="en-US" sz="1400" dirty="0" smtClean="0">
                <a:effectLst/>
              </a:rPr>
              <a:t/>
            </a:r>
            <a:br>
              <a:rPr lang="en-US" sz="1400" dirty="0" smtClean="0">
                <a:effectLst/>
              </a:rPr>
            </a:br>
            <a:r>
              <a:rPr lang="en-US" sz="1400" dirty="0" err="1" smtClean="0">
                <a:effectLst/>
              </a:rPr>
              <a:t>Symbaloo</a:t>
            </a:r>
            <a:r>
              <a:rPr lang="en-US" sz="1400" dirty="0" smtClean="0">
                <a:effectLst/>
              </a:rPr>
              <a:t> is an easy to use app and best of all, it’s free. With </a:t>
            </a:r>
            <a:r>
              <a:rPr lang="en-US" sz="1400" dirty="0" err="1" smtClean="0">
                <a:effectLst/>
              </a:rPr>
              <a:t>Symbaloo</a:t>
            </a:r>
            <a:r>
              <a:rPr lang="en-US" sz="1400" dirty="0" smtClean="0">
                <a:effectLst/>
              </a:rPr>
              <a:t> you have all of your favorite websites at your fingertips, anywhere and always. Choose your favorite websites and within a few clicks you can create your very own homepage. With an account your favorites are available on any iPhone, PC, Mac, </a:t>
            </a:r>
            <a:r>
              <a:rPr lang="en-US" sz="1400" dirty="0" err="1" smtClean="0">
                <a:effectLst/>
              </a:rPr>
              <a:t>iPad</a:t>
            </a:r>
            <a:r>
              <a:rPr lang="en-US" sz="1400" dirty="0" smtClean="0">
                <a:effectLst/>
              </a:rPr>
              <a:t> and tablet. Wherever you go, you always have access to your favorite websites. Simple, easy and with one click you can go anywhere on the web!</a:t>
            </a:r>
            <a:br>
              <a:rPr lang="en-US" sz="1400" dirty="0" smtClean="0">
                <a:effectLst/>
              </a:rPr>
            </a:br>
            <a:r>
              <a:rPr lang="en-US" sz="1400" dirty="0" smtClean="0">
                <a:effectLst/>
              </a:rPr>
              <a:t/>
            </a:r>
            <a:br>
              <a:rPr lang="en-US" sz="1400" dirty="0" smtClean="0">
                <a:effectLst/>
              </a:rPr>
            </a:br>
            <a:r>
              <a:rPr lang="en-US" sz="1400" dirty="0" smtClean="0">
                <a:effectLst/>
              </a:rPr>
              <a:t>Hundreds of thousands are already using </a:t>
            </a:r>
            <a:r>
              <a:rPr lang="en-US" sz="1400" dirty="0" err="1" smtClean="0">
                <a:effectLst/>
              </a:rPr>
              <a:t>Symbaloo</a:t>
            </a:r>
            <a:r>
              <a:rPr lang="en-US" sz="1400" dirty="0" smtClean="0">
                <a:effectLst/>
              </a:rPr>
              <a:t> as their homepage.</a:t>
            </a:r>
            <a:br>
              <a:rPr lang="en-US" sz="1400" dirty="0" smtClean="0">
                <a:effectLst/>
              </a:rPr>
            </a:br>
            <a:r>
              <a:rPr lang="en-US" sz="1400" dirty="0" smtClean="0">
                <a:effectLst/>
              </a:rPr>
              <a:t/>
            </a:r>
            <a:br>
              <a:rPr lang="en-US" sz="1400" dirty="0" smtClean="0">
                <a:effectLst/>
              </a:rPr>
            </a:br>
            <a:r>
              <a:rPr lang="en-US" sz="1400" dirty="0" smtClean="0">
                <a:effectLst/>
              </a:rPr>
              <a:t>The main advantages of </a:t>
            </a:r>
            <a:r>
              <a:rPr lang="en-US" sz="1400" dirty="0" err="1" smtClean="0">
                <a:effectLst/>
              </a:rPr>
              <a:t>Symbaloo</a:t>
            </a:r>
            <a:r>
              <a:rPr lang="en-US" sz="1400" dirty="0" smtClean="0">
                <a:effectLst/>
              </a:rPr>
              <a:t> are:</a:t>
            </a:r>
            <a:br>
              <a:rPr lang="en-US" sz="1400" dirty="0" smtClean="0">
                <a:effectLst/>
              </a:rPr>
            </a:br>
            <a:r>
              <a:rPr lang="en-US" sz="1400" dirty="0" smtClean="0">
                <a:effectLst/>
              </a:rPr>
              <a:t>• Never have to type in an address manually</a:t>
            </a:r>
            <a:br>
              <a:rPr lang="en-US" sz="1400" dirty="0" smtClean="0">
                <a:effectLst/>
              </a:rPr>
            </a:br>
            <a:r>
              <a:rPr lang="en-US" sz="1400" dirty="0" smtClean="0">
                <a:effectLst/>
              </a:rPr>
              <a:t>• With one click you go anywhere on the web </a:t>
            </a:r>
            <a:br>
              <a:rPr lang="en-US" sz="1400" dirty="0" smtClean="0">
                <a:effectLst/>
              </a:rPr>
            </a:br>
            <a:r>
              <a:rPr lang="en-US" sz="1400" dirty="0" smtClean="0">
                <a:effectLst/>
              </a:rPr>
              <a:t>• Add a new website with one click to your </a:t>
            </a:r>
            <a:r>
              <a:rPr lang="en-US" sz="1400" dirty="0" err="1" smtClean="0">
                <a:effectLst/>
              </a:rPr>
              <a:t>Symbaloo</a:t>
            </a:r>
            <a:r>
              <a:rPr lang="en-US" sz="1400" dirty="0" smtClean="0">
                <a:effectLst/>
              </a:rPr>
              <a:t> </a:t>
            </a:r>
            <a:br>
              <a:rPr lang="en-US" sz="1400" dirty="0" smtClean="0">
                <a:effectLst/>
              </a:rPr>
            </a:br>
            <a:r>
              <a:rPr lang="en-US" sz="1400" dirty="0" smtClean="0">
                <a:effectLst/>
              </a:rPr>
              <a:t>• Never lose your favorite websites again </a:t>
            </a:r>
            <a:br>
              <a:rPr lang="en-US" sz="1400" dirty="0" smtClean="0">
                <a:effectLst/>
              </a:rPr>
            </a:br>
            <a:r>
              <a:rPr lang="en-US" sz="1400" dirty="0" smtClean="0">
                <a:effectLst/>
              </a:rPr>
              <a:t>• Free and without advertising</a:t>
            </a:r>
            <a:endParaRPr lang="en-US" sz="1400" dirty="0"/>
          </a:p>
        </p:txBody>
      </p:sp>
      <p:sp>
        <p:nvSpPr>
          <p:cNvPr id="3" name="TextBox 2"/>
          <p:cNvSpPr txBox="1"/>
          <p:nvPr/>
        </p:nvSpPr>
        <p:spPr>
          <a:xfrm>
            <a:off x="228600" y="4151899"/>
            <a:ext cx="4191000" cy="461665"/>
          </a:xfrm>
          <a:prstGeom prst="rect">
            <a:avLst/>
          </a:prstGeom>
          <a:noFill/>
        </p:spPr>
        <p:txBody>
          <a:bodyPr wrap="square" rtlCol="0">
            <a:spAutoFit/>
          </a:bodyPr>
          <a:lstStyle/>
          <a:p>
            <a:pPr algn="ctr"/>
            <a:r>
              <a:rPr lang="en-US" sz="1200" dirty="0" smtClean="0">
                <a:hlinkClick r:id="rId4"/>
              </a:rPr>
              <a:t>http://edu.symbaloo.com/mix/ecomp6203final</a:t>
            </a:r>
            <a:endParaRPr lang="en-US" sz="1200" dirty="0" smtClean="0"/>
          </a:p>
          <a:p>
            <a:pPr algn="ctr"/>
            <a:endParaRPr lang="en-US" sz="1200" dirty="0"/>
          </a:p>
        </p:txBody>
      </p:sp>
      <p:sp>
        <p:nvSpPr>
          <p:cNvPr id="5" name="TextBox 4"/>
          <p:cNvSpPr txBox="1"/>
          <p:nvPr/>
        </p:nvSpPr>
        <p:spPr>
          <a:xfrm>
            <a:off x="526473" y="4724400"/>
            <a:ext cx="3886200" cy="1477328"/>
          </a:xfrm>
          <a:prstGeom prst="rect">
            <a:avLst/>
          </a:prstGeom>
          <a:noFill/>
        </p:spPr>
        <p:txBody>
          <a:bodyPr wrap="square" rtlCol="0">
            <a:spAutoFit/>
          </a:bodyPr>
          <a:lstStyle/>
          <a:p>
            <a:pPr algn="ctr"/>
            <a:r>
              <a:rPr lang="en-US" dirty="0" smtClean="0"/>
              <a:t>This is a link to an example of a </a:t>
            </a:r>
            <a:r>
              <a:rPr lang="en-US" dirty="0" err="1" smtClean="0"/>
              <a:t>symbaloo</a:t>
            </a:r>
            <a:r>
              <a:rPr lang="en-US" dirty="0" smtClean="0"/>
              <a:t> I created for:</a:t>
            </a:r>
          </a:p>
          <a:p>
            <a:pPr algn="ctr"/>
            <a:r>
              <a:rPr lang="en-US" dirty="0"/>
              <a:t>GA 3rd grade Social Studies Unit on Historical Figures: Cesar Chavez, Mary McLeod Bethune, and Paul Revere. </a:t>
            </a:r>
          </a:p>
        </p:txBody>
      </p:sp>
    </p:spTree>
    <p:extLst>
      <p:ext uri="{BB962C8B-B14F-4D97-AF65-F5344CB8AC3E}">
        <p14:creationId xmlns:p14="http://schemas.microsoft.com/office/powerpoint/2010/main" val="1247817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ABC Easy Writer</a:t>
            </a:r>
            <a:endParaRPr lang="en-US" dirty="0"/>
          </a:p>
        </p:txBody>
      </p:sp>
      <p:pic>
        <p:nvPicPr>
          <p:cNvPr id="2" name="Content Placeholder 1">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70719" y="2057400"/>
            <a:ext cx="2917031" cy="2917031"/>
          </a:xfrm>
        </p:spPr>
      </p:pic>
      <p:sp>
        <p:nvSpPr>
          <p:cNvPr id="6" name="Content Placeholder 5"/>
          <p:cNvSpPr>
            <a:spLocks noGrp="1"/>
          </p:cNvSpPr>
          <p:nvPr>
            <p:ph sz="half" idx="2"/>
          </p:nvPr>
        </p:nvSpPr>
        <p:spPr/>
        <p:txBody>
          <a:bodyPr>
            <a:normAutofit fontScale="55000" lnSpcReduction="20000"/>
          </a:bodyPr>
          <a:lstStyle/>
          <a:p>
            <a:r>
              <a:rPr lang="en-US" dirty="0"/>
              <a:t>Learn Alphabet Tracing with this Writing </a:t>
            </a:r>
            <a:r>
              <a:rPr lang="en-US" dirty="0" err="1"/>
              <a:t>NotePad</a:t>
            </a:r>
            <a:r>
              <a:rPr lang="en-US" dirty="0"/>
              <a:t>. Good for classroom settings or home teaching.</a:t>
            </a:r>
            <a:br>
              <a:rPr lang="en-US" dirty="0"/>
            </a:br>
            <a:r>
              <a:rPr lang="en-US" dirty="0"/>
              <a:t/>
            </a:r>
            <a:br>
              <a:rPr lang="en-US" dirty="0"/>
            </a:br>
            <a:r>
              <a:rPr lang="en-US" dirty="0"/>
              <a:t>FEATURES:</a:t>
            </a:r>
            <a:br>
              <a:rPr lang="en-US" dirty="0"/>
            </a:br>
            <a:r>
              <a:rPr lang="en-US" dirty="0"/>
              <a:t>- Upper-case and lower-case letters tracing</a:t>
            </a:r>
            <a:br>
              <a:rPr lang="en-US" dirty="0"/>
            </a:br>
            <a:r>
              <a:rPr lang="en-US" dirty="0"/>
              <a:t>- Letter stroke guidance animations - show proper strokes of each letter</a:t>
            </a:r>
            <a:br>
              <a:rPr lang="en-US" dirty="0"/>
            </a:br>
            <a:r>
              <a:rPr lang="en-US" dirty="0"/>
              <a:t>- Letter Recognition and Name.</a:t>
            </a:r>
            <a:br>
              <a:rPr lang="en-US" dirty="0"/>
            </a:br>
            <a:r>
              <a:rPr lang="en-US" dirty="0"/>
              <a:t>- Easy to read in Bold Letters. </a:t>
            </a:r>
            <a:br>
              <a:rPr lang="en-US" dirty="0"/>
            </a:br>
            <a:r>
              <a:rPr lang="en-US" dirty="0"/>
              <a:t>- Easy for child to use</a:t>
            </a:r>
            <a:br>
              <a:rPr lang="en-US" dirty="0"/>
            </a:br>
            <a:r>
              <a:rPr lang="en-US" dirty="0"/>
              <a:t>- Professionally recorded audio for clear pronunciation .</a:t>
            </a:r>
            <a:br>
              <a:rPr lang="en-US" dirty="0"/>
            </a:br>
            <a:r>
              <a:rPr lang="en-US" dirty="0"/>
              <a:t>- Tested by Parents and their kids for ease of use</a:t>
            </a:r>
            <a:br>
              <a:rPr lang="en-US" dirty="0"/>
            </a:br>
            <a:r>
              <a:rPr lang="en-US" dirty="0"/>
              <a:t>- Design to be used by the kids alone or with parents in an interactive session.</a:t>
            </a:r>
            <a:br>
              <a:rPr lang="en-US" dirty="0"/>
            </a:br>
            <a:r>
              <a:rPr lang="en-US" dirty="0"/>
              <a:t/>
            </a:r>
            <a:br>
              <a:rPr lang="en-US" dirty="0"/>
            </a:br>
            <a:r>
              <a:rPr lang="en-US" dirty="0"/>
              <a:t>** Suitable for kids 2 years and older</a:t>
            </a:r>
          </a:p>
        </p:txBody>
      </p:sp>
    </p:spTree>
    <p:extLst>
      <p:ext uri="{BB962C8B-B14F-4D97-AF65-F5344CB8AC3E}">
        <p14:creationId xmlns:p14="http://schemas.microsoft.com/office/powerpoint/2010/main" val="105383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Whiteboard Lite: Collaborative Drawing</a:t>
            </a:r>
            <a:endParaRPr lang="en-US" dirty="0"/>
          </a:p>
        </p:txBody>
      </p:sp>
      <p:pic>
        <p:nvPicPr>
          <p:cNvPr id="2" name="Content Placeholder 1">
            <a:hlinkClick r:id="rId2"/>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81000" y="2209800"/>
            <a:ext cx="3145631" cy="3145631"/>
          </a:xfrm>
        </p:spPr>
      </p:pic>
      <p:sp>
        <p:nvSpPr>
          <p:cNvPr id="6" name="Content Placeholder 5"/>
          <p:cNvSpPr>
            <a:spLocks noGrp="1"/>
          </p:cNvSpPr>
          <p:nvPr>
            <p:ph sz="half" idx="2"/>
          </p:nvPr>
        </p:nvSpPr>
        <p:spPr>
          <a:xfrm>
            <a:off x="4038600" y="1536192"/>
            <a:ext cx="4038600" cy="4590288"/>
          </a:xfrm>
        </p:spPr>
        <p:txBody>
          <a:bodyPr>
            <a:noAutofit/>
          </a:bodyPr>
          <a:lstStyle/>
          <a:p>
            <a:r>
              <a:rPr lang="en-US" sz="1200" dirty="0"/>
              <a:t>Collaborate with friends and family with Whiteboard, the easy-to-use collaborative drawing app for iPhone, iPod touch, and </a:t>
            </a:r>
            <a:r>
              <a:rPr lang="en-US" sz="1200" dirty="0" err="1"/>
              <a:t>iPad</a:t>
            </a:r>
            <a:r>
              <a:rPr lang="en-US" sz="1200" dirty="0"/>
              <a:t>. Two users can create pictures together over local Wi-Fi.</a:t>
            </a:r>
            <a:br>
              <a:rPr lang="en-US" sz="1200" dirty="0"/>
            </a:br>
            <a:r>
              <a:rPr lang="en-US" sz="1200" dirty="0"/>
              <a:t/>
            </a:r>
            <a:br>
              <a:rPr lang="en-US" sz="1200" dirty="0"/>
            </a:br>
            <a:r>
              <a:rPr lang="en-US" sz="1200" dirty="0"/>
              <a:t>• This App (Whiteboard Free): Draw together via Local Wi-Fi.</a:t>
            </a:r>
            <a:br>
              <a:rPr lang="en-US" sz="1200" dirty="0"/>
            </a:br>
            <a:r>
              <a:rPr lang="en-US" sz="1200" dirty="0"/>
              <a:t>• Whiteboard Pro: Draw together via Local Wi-Fi, no ads.</a:t>
            </a:r>
            <a:br>
              <a:rPr lang="en-US" sz="1200" dirty="0"/>
            </a:br>
            <a:r>
              <a:rPr lang="en-US" sz="1200" dirty="0"/>
              <a:t/>
            </a:r>
            <a:br>
              <a:rPr lang="en-US" sz="1200" dirty="0"/>
            </a:br>
            <a:r>
              <a:rPr lang="en-US" sz="1200" dirty="0"/>
              <a:t>Connect without an access point. If your iPhone supports Personal Hotspot (tethering), you can collaborate by having other </a:t>
            </a:r>
            <a:r>
              <a:rPr lang="en-US" sz="1200" dirty="0" err="1"/>
              <a:t>iOS</a:t>
            </a:r>
            <a:r>
              <a:rPr lang="en-US" sz="1200" dirty="0"/>
              <a:t> devices connect to your Personal Hotspot!</a:t>
            </a:r>
            <a:br>
              <a:rPr lang="en-US" sz="1200" dirty="0"/>
            </a:br>
            <a:r>
              <a:rPr lang="en-US" sz="1200" dirty="0"/>
              <a:t/>
            </a:r>
            <a:br>
              <a:rPr lang="en-US" sz="1200" dirty="0"/>
            </a:br>
            <a:r>
              <a:rPr lang="en-US" sz="1200" dirty="0"/>
              <a:t>Create unique collaborative art.</a:t>
            </a:r>
            <a:br>
              <a:rPr lang="en-US" sz="1200" dirty="0"/>
            </a:br>
            <a:r>
              <a:rPr lang="en-US" sz="1200" dirty="0"/>
              <a:t>• When one person's artistic skills aren't quite enough, combine your painting abilities with Whiteboard!</a:t>
            </a:r>
            <a:br>
              <a:rPr lang="en-US" sz="1200" dirty="0"/>
            </a:br>
            <a:r>
              <a:rPr lang="en-US" sz="1200" dirty="0"/>
              <a:t>• Easy-to-use paint- or graffiti-like interface.</a:t>
            </a:r>
            <a:br>
              <a:rPr lang="en-US" sz="1200" dirty="0"/>
            </a:br>
            <a:r>
              <a:rPr lang="en-US" sz="1200" dirty="0"/>
              <a:t>• Two devices can draw on the same canvas simultaneously.</a:t>
            </a:r>
            <a:br>
              <a:rPr lang="en-US" sz="1200" dirty="0"/>
            </a:br>
            <a:r>
              <a:rPr lang="en-US" sz="1200" dirty="0"/>
              <a:t>• Bonjour wireless networking over Wi-Fi.</a:t>
            </a:r>
            <a:br>
              <a:rPr lang="en-US" sz="1200" dirty="0"/>
            </a:br>
            <a:r>
              <a:rPr lang="en-US" sz="1200" dirty="0"/>
              <a:t>• Full-screen drawing.</a:t>
            </a:r>
            <a:br>
              <a:rPr lang="en-US" sz="1200" dirty="0"/>
            </a:br>
            <a:r>
              <a:rPr lang="en-US" sz="1200" dirty="0"/>
              <a:t>• Adjustable marker width.</a:t>
            </a:r>
            <a:br>
              <a:rPr lang="en-US" sz="1200" dirty="0"/>
            </a:br>
            <a:r>
              <a:rPr lang="en-US" sz="1200" dirty="0"/>
              <a:t>• "Brush" Preview to see what you're getting before you start sketching.</a:t>
            </a:r>
            <a:br>
              <a:rPr lang="en-US" sz="1200" dirty="0"/>
            </a:br>
            <a:r>
              <a:rPr lang="en-US" sz="1200" dirty="0"/>
              <a:t>• Compatible with iPhone, iPod touch, and </a:t>
            </a:r>
            <a:r>
              <a:rPr lang="en-US" sz="1200" dirty="0" err="1"/>
              <a:t>iPad</a:t>
            </a:r>
            <a:r>
              <a:rPr lang="en-US" sz="1200" dirty="0"/>
              <a:t>.</a:t>
            </a:r>
            <a:br>
              <a:rPr lang="en-US" sz="1200" dirty="0"/>
            </a:br>
            <a:r>
              <a:rPr lang="en-US" sz="1200" dirty="0"/>
              <a:t>• Free! This is the Lite version of Whiteboard.</a:t>
            </a:r>
          </a:p>
        </p:txBody>
      </p:sp>
    </p:spTree>
    <p:extLst>
      <p:ext uri="{BB962C8B-B14F-4D97-AF65-F5344CB8AC3E}">
        <p14:creationId xmlns:p14="http://schemas.microsoft.com/office/powerpoint/2010/main" val="3364467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Picture Dictionary</a:t>
            </a:r>
            <a:endParaRPr lang="en-US" dirty="0"/>
          </a:p>
        </p:txBody>
      </p:sp>
      <p:pic>
        <p:nvPicPr>
          <p:cNvPr id="2" name="Content Placeholder 1">
            <a:hlinkClick r:id="rId2"/>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002631"/>
            <a:ext cx="3657600" cy="3657600"/>
          </a:xfrm>
        </p:spPr>
      </p:pic>
      <p:sp>
        <p:nvSpPr>
          <p:cNvPr id="6" name="Content Placeholder 5"/>
          <p:cNvSpPr>
            <a:spLocks noGrp="1"/>
          </p:cNvSpPr>
          <p:nvPr>
            <p:ph sz="half" idx="2"/>
          </p:nvPr>
        </p:nvSpPr>
        <p:spPr/>
        <p:txBody>
          <a:bodyPr>
            <a:normAutofit fontScale="55000" lnSpcReduction="20000"/>
          </a:bodyPr>
          <a:lstStyle/>
          <a:p>
            <a:r>
              <a:rPr lang="en-US" dirty="0"/>
              <a:t>Download this A to Z Picture Dictionary with hundreds or words and sentences with a fun self-record tool for kids and parents to record their own voice and playback!</a:t>
            </a:r>
            <a:br>
              <a:rPr lang="en-US" dirty="0"/>
            </a:br>
            <a:r>
              <a:rPr lang="en-US" dirty="0"/>
              <a:t/>
            </a:r>
            <a:br>
              <a:rPr lang="en-US" dirty="0"/>
            </a:br>
            <a:r>
              <a:rPr lang="en-US" dirty="0"/>
              <a:t>★ Kids tested - they love it! Parents tested - they love it!</a:t>
            </a:r>
            <a:br>
              <a:rPr lang="en-US" dirty="0"/>
            </a:br>
            <a:r>
              <a:rPr lang="en-US" dirty="0"/>
              <a:t>★ Building vocabulary has never been so much fun</a:t>
            </a:r>
            <a:br>
              <a:rPr lang="en-US" dirty="0"/>
            </a:br>
            <a:r>
              <a:rPr lang="en-US" dirty="0"/>
              <a:t>★ Large pictures</a:t>
            </a:r>
            <a:br>
              <a:rPr lang="en-US" dirty="0"/>
            </a:br>
            <a:r>
              <a:rPr lang="en-US" dirty="0"/>
              <a:t>★ Professional voiceovers recorded in production studio</a:t>
            </a:r>
            <a:br>
              <a:rPr lang="en-US" dirty="0"/>
            </a:br>
            <a:r>
              <a:rPr lang="en-US" dirty="0"/>
              <a:t>★ High quality images</a:t>
            </a:r>
            <a:br>
              <a:rPr lang="en-US" dirty="0"/>
            </a:br>
            <a:r>
              <a:rPr lang="en-US" dirty="0"/>
              <a:t>★ Self-record tool - Kids love to hear their own voice as they make their sentences!</a:t>
            </a:r>
            <a:br>
              <a:rPr lang="en-US" dirty="0"/>
            </a:br>
            <a:r>
              <a:rPr lang="en-US" dirty="0"/>
              <a:t>★ Great vocabulary building exercise</a:t>
            </a:r>
            <a:br>
              <a:rPr lang="en-US" dirty="0"/>
            </a:br>
            <a:r>
              <a:rPr lang="en-US" dirty="0"/>
              <a:t>★ Over 650 words!</a:t>
            </a:r>
            <a:br>
              <a:rPr lang="en-US" dirty="0"/>
            </a:br>
            <a:r>
              <a:rPr lang="en-US" dirty="0"/>
              <a:t>★ A great learning tool for ESL!</a:t>
            </a:r>
            <a:br>
              <a:rPr lang="en-US" dirty="0"/>
            </a:br>
            <a:r>
              <a:rPr lang="en-US" dirty="0"/>
              <a:t>★ FREE!</a:t>
            </a:r>
            <a:br>
              <a:rPr lang="en-US" dirty="0"/>
            </a:br>
            <a:r>
              <a:rPr lang="en-US" dirty="0"/>
              <a:t>★ Upgrade to Ad-free with instant In-App purchase. Ad-free version is also multi-tasking!</a:t>
            </a:r>
          </a:p>
        </p:txBody>
      </p:sp>
    </p:spTree>
    <p:extLst>
      <p:ext uri="{BB962C8B-B14F-4D97-AF65-F5344CB8AC3E}">
        <p14:creationId xmlns:p14="http://schemas.microsoft.com/office/powerpoint/2010/main" val="1592793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Story Wheel</a:t>
            </a:r>
            <a:endParaRPr lang="en-US" dirty="0"/>
          </a:p>
        </p:txBody>
      </p:sp>
      <p:pic>
        <p:nvPicPr>
          <p:cNvPr id="2" name="Content Placeholder 1">
            <a:hlinkClick r:id="rId2"/>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002631"/>
            <a:ext cx="3657600" cy="3657600"/>
          </a:xfrm>
        </p:spPr>
      </p:pic>
      <p:sp>
        <p:nvSpPr>
          <p:cNvPr id="6" name="Content Placeholder 5"/>
          <p:cNvSpPr>
            <a:spLocks noGrp="1"/>
          </p:cNvSpPr>
          <p:nvPr>
            <p:ph sz="half" idx="2"/>
          </p:nvPr>
        </p:nvSpPr>
        <p:spPr>
          <a:xfrm>
            <a:off x="4191000" y="1143000"/>
            <a:ext cx="3810000" cy="4590288"/>
          </a:xfrm>
        </p:spPr>
        <p:txBody>
          <a:bodyPr>
            <a:noAutofit/>
          </a:bodyPr>
          <a:lstStyle/>
          <a:p>
            <a:r>
              <a:rPr lang="en-US" sz="1400" dirty="0"/>
              <a:t>Pirates, Princesses, Aliens and more. </a:t>
            </a:r>
            <a:br>
              <a:rPr lang="en-US" sz="1400" dirty="0"/>
            </a:br>
            <a:r>
              <a:rPr lang="en-US" sz="1400" dirty="0"/>
              <a:t/>
            </a:r>
            <a:br>
              <a:rPr lang="en-US" sz="1400" dirty="0"/>
            </a:br>
            <a:r>
              <a:rPr lang="en-US" sz="1400" dirty="0"/>
              <a:t>Let your child's imagination run wild as they create their own unique story with Story Wheel! </a:t>
            </a:r>
            <a:br>
              <a:rPr lang="en-US" sz="1400" dirty="0"/>
            </a:br>
            <a:r>
              <a:rPr lang="en-US" sz="1400" dirty="0"/>
              <a:t/>
            </a:r>
            <a:br>
              <a:rPr lang="en-US" sz="1400" dirty="0"/>
            </a:br>
            <a:r>
              <a:rPr lang="en-US" sz="1400" dirty="0"/>
              <a:t>Story Wheel is an educational game that improves your child’s cognitive abilities. Story Wheel helps develop an understanding of story composition, strengthens imagination, and improves oral language skills. It is a perfect complement to your child’s language arts school curriculum.</a:t>
            </a:r>
            <a:br>
              <a:rPr lang="en-US" sz="1400" dirty="0"/>
            </a:br>
            <a:r>
              <a:rPr lang="en-US" sz="1400" dirty="0"/>
              <a:t/>
            </a:r>
            <a:br>
              <a:rPr lang="en-US" sz="1400" dirty="0"/>
            </a:br>
            <a:r>
              <a:rPr lang="en-US" sz="1400" dirty="0"/>
              <a:t>1-4 players can create a story. Start by spinning the wheel to get a picture. Next, record your voice as you develop a story with that picture. Each player will build upon the story with a new picture. When done, you can listen to your story and share your creations online, or email them to family and friends.</a:t>
            </a:r>
            <a:br>
              <a:rPr lang="en-US" sz="1400" dirty="0"/>
            </a:br>
            <a:r>
              <a:rPr lang="en-US" sz="1400" dirty="0"/>
              <a:t/>
            </a:r>
            <a:br>
              <a:rPr lang="en-US" sz="1400" dirty="0"/>
            </a:br>
            <a:r>
              <a:rPr lang="en-US" sz="1400" dirty="0"/>
              <a:t>With four themes to choose from, the stories are unlimited. </a:t>
            </a:r>
          </a:p>
        </p:txBody>
      </p:sp>
    </p:spTree>
    <p:extLst>
      <p:ext uri="{BB962C8B-B14F-4D97-AF65-F5344CB8AC3E}">
        <p14:creationId xmlns:p14="http://schemas.microsoft.com/office/powerpoint/2010/main" val="465743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Raz</a:t>
            </a:r>
            <a:r>
              <a:rPr lang="en-US" dirty="0" smtClean="0"/>
              <a:t> Kids books</a:t>
            </a:r>
            <a:endParaRPr lang="en-US" dirty="0"/>
          </a:p>
        </p:txBody>
      </p:sp>
      <p:pic>
        <p:nvPicPr>
          <p:cNvPr id="2" name="Content Placeholder 1">
            <a:hlinkClick r:id="rId2"/>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81000" y="1676400"/>
            <a:ext cx="3505200" cy="3505200"/>
          </a:xfrm>
        </p:spPr>
      </p:pic>
      <p:sp>
        <p:nvSpPr>
          <p:cNvPr id="6" name="Content Placeholder 5"/>
          <p:cNvSpPr>
            <a:spLocks noGrp="1"/>
          </p:cNvSpPr>
          <p:nvPr>
            <p:ph sz="half" idx="2"/>
          </p:nvPr>
        </p:nvSpPr>
        <p:spPr>
          <a:xfrm>
            <a:off x="4191000" y="1536192"/>
            <a:ext cx="3886200" cy="4590288"/>
          </a:xfrm>
        </p:spPr>
        <p:txBody>
          <a:bodyPr>
            <a:noAutofit/>
          </a:bodyPr>
          <a:lstStyle/>
          <a:p>
            <a:r>
              <a:rPr lang="en-US" sz="1400" dirty="0"/>
              <a:t>Welcome to Learning A-Z’s app for reading eBooks from </a:t>
            </a:r>
            <a:r>
              <a:rPr lang="en-US" sz="1400" dirty="0" err="1"/>
              <a:t>Raz</a:t>
            </a:r>
            <a:r>
              <a:rPr lang="en-US" sz="1400" dirty="0"/>
              <a:t>-Kids! </a:t>
            </a:r>
            <a:br>
              <a:rPr lang="en-US" sz="1400" dirty="0"/>
            </a:br>
            <a:r>
              <a:rPr lang="en-US" sz="1400" dirty="0"/>
              <a:t/>
            </a:r>
            <a:br>
              <a:rPr lang="en-US" sz="1400" dirty="0"/>
            </a:br>
            <a:r>
              <a:rPr lang="en-US" sz="1400" dirty="0"/>
              <a:t>If you already use </a:t>
            </a:r>
            <a:r>
              <a:rPr lang="en-US" sz="1400" dirty="0" err="1"/>
              <a:t>Raz</a:t>
            </a:r>
            <a:r>
              <a:rPr lang="en-US" sz="1400" dirty="0"/>
              <a:t>-Kids, this app lets you access eBooks and </a:t>
            </a:r>
            <a:r>
              <a:rPr lang="en-US" sz="1400" dirty="0" err="1"/>
              <a:t>eQuizzes</a:t>
            </a:r>
            <a:r>
              <a:rPr lang="en-US" sz="1400" dirty="0"/>
              <a:t> for the 300+ titles on </a:t>
            </a:r>
            <a:r>
              <a:rPr lang="en-US" sz="1400" dirty="0" err="1"/>
              <a:t>Raz</a:t>
            </a:r>
            <a:r>
              <a:rPr lang="en-US" sz="1400" dirty="0"/>
              <a:t>-Kids, all on your tablet! Don’t have </a:t>
            </a:r>
            <a:r>
              <a:rPr lang="en-US" sz="1400" dirty="0" err="1"/>
              <a:t>Raz</a:t>
            </a:r>
            <a:r>
              <a:rPr lang="en-US" sz="1400" dirty="0"/>
              <a:t>-Kids and don’t know what it is? Raz-Kids.com gives you hundreds of interactive, leveled books spanning 27 levels of difficulty, covering a wide range of subjects. In addition to engaging kids at their reading level and in their area of interest, this award-winning website gives kids 24/7 Web access to the practice they need to become better, more confident readers. At the same time, teachers can customize assignments, view reports, and track student progress every step of the way. All student activity in the app is captured and reported to teachers at Raz-Kids.com, thus helping teachers monitor student progress and determine the instruction needed for each student.</a:t>
            </a:r>
          </a:p>
        </p:txBody>
      </p:sp>
      <p:sp>
        <p:nvSpPr>
          <p:cNvPr id="3" name="TextBox 2"/>
          <p:cNvSpPr txBox="1"/>
          <p:nvPr/>
        </p:nvSpPr>
        <p:spPr>
          <a:xfrm>
            <a:off x="381000" y="5468034"/>
            <a:ext cx="3505200" cy="646331"/>
          </a:xfrm>
          <a:prstGeom prst="rect">
            <a:avLst/>
          </a:prstGeom>
          <a:noFill/>
        </p:spPr>
        <p:txBody>
          <a:bodyPr wrap="square" rtlCol="0">
            <a:spAutoFit/>
          </a:bodyPr>
          <a:lstStyle/>
          <a:p>
            <a:r>
              <a:rPr lang="en-US" dirty="0" smtClean="0"/>
              <a:t>Also search for:  LAZ books &amp; Language Technologies, Inc. books</a:t>
            </a:r>
            <a:endParaRPr lang="en-US" dirty="0"/>
          </a:p>
        </p:txBody>
      </p:sp>
    </p:spTree>
    <p:extLst>
      <p:ext uri="{BB962C8B-B14F-4D97-AF65-F5344CB8AC3E}">
        <p14:creationId xmlns:p14="http://schemas.microsoft.com/office/powerpoint/2010/main" val="2225494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Splash Math </a:t>
            </a:r>
            <a:endParaRPr lang="en-US" dirty="0"/>
          </a:p>
        </p:txBody>
      </p:sp>
      <p:pic>
        <p:nvPicPr>
          <p:cNvPr id="2" name="Content Placeholder 1">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90600" y="2720181"/>
            <a:ext cx="2406650" cy="2406650"/>
          </a:xfrm>
        </p:spPr>
      </p:pic>
      <p:sp>
        <p:nvSpPr>
          <p:cNvPr id="6" name="Content Placeholder 5"/>
          <p:cNvSpPr>
            <a:spLocks noGrp="1"/>
          </p:cNvSpPr>
          <p:nvPr>
            <p:ph sz="half" idx="2"/>
          </p:nvPr>
        </p:nvSpPr>
        <p:spPr>
          <a:xfrm>
            <a:off x="3810000" y="1536192"/>
            <a:ext cx="4267200" cy="4590288"/>
          </a:xfrm>
        </p:spPr>
        <p:txBody>
          <a:bodyPr>
            <a:noAutofit/>
          </a:bodyPr>
          <a:lstStyle/>
          <a:p>
            <a:r>
              <a:rPr lang="en-US" sz="1400" dirty="0"/>
              <a:t>*** KEY FEATURES *** </a:t>
            </a:r>
            <a:br>
              <a:rPr lang="en-US" sz="1400" dirty="0"/>
            </a:br>
            <a:r>
              <a:rPr lang="en-US" sz="1400" dirty="0"/>
              <a:t>+ Interactive Content - Children drag and drop shapes, pop bubbles, rotate clock hands and more to solve problems. The user interface is simple and clear with lots of pictures so that problem solving is fun. </a:t>
            </a:r>
            <a:br>
              <a:rPr lang="en-US" sz="1400" dirty="0"/>
            </a:br>
            <a:r>
              <a:rPr lang="en-US" sz="1400" dirty="0"/>
              <a:t/>
            </a:r>
            <a:br>
              <a:rPr lang="en-US" sz="1400" dirty="0"/>
            </a:br>
            <a:r>
              <a:rPr lang="en-US" sz="1400" dirty="0"/>
              <a:t>+ Personalized Learning - Splash Math uses an adaptive learning algorithm to determine the level of the kid and gradually increase the hardness level of the questions. </a:t>
            </a:r>
            <a:br>
              <a:rPr lang="en-US" sz="1400" dirty="0"/>
            </a:br>
            <a:r>
              <a:rPr lang="en-US" sz="1400" dirty="0"/>
              <a:t/>
            </a:r>
            <a:br>
              <a:rPr lang="en-US" sz="1400" dirty="0"/>
            </a:br>
            <a:r>
              <a:rPr lang="en-US" sz="1400" dirty="0"/>
              <a:t>+ Weekly Email Reports - You can track your child's progress reports by our awesome weekly email reporting feature. Parents love it. </a:t>
            </a:r>
            <a:br>
              <a:rPr lang="en-US" sz="1400" dirty="0"/>
            </a:br>
            <a:r>
              <a:rPr lang="en-US" sz="1400" dirty="0"/>
              <a:t/>
            </a:r>
            <a:br>
              <a:rPr lang="en-US" sz="1400" dirty="0"/>
            </a:br>
            <a:r>
              <a:rPr lang="en-US" sz="1400" dirty="0"/>
              <a:t>+ Scratch Pad for Rough Work - Child can use a scratch pad for all his rough work. </a:t>
            </a:r>
            <a:br>
              <a:rPr lang="en-US" sz="1400" dirty="0"/>
            </a:br>
            <a:r>
              <a:rPr lang="en-US" sz="1400" dirty="0"/>
              <a:t/>
            </a:r>
            <a:br>
              <a:rPr lang="en-US" sz="1400" dirty="0"/>
            </a:br>
            <a:r>
              <a:rPr lang="en-US" sz="1400" dirty="0"/>
              <a:t/>
            </a:r>
            <a:br>
              <a:rPr lang="en-US" sz="1400" dirty="0"/>
            </a:br>
            <a:r>
              <a:rPr lang="en-US" sz="1400" dirty="0"/>
              <a:t>*** LITE version - 1 Chapter Free in this version </a:t>
            </a:r>
          </a:p>
        </p:txBody>
      </p:sp>
    </p:spTree>
    <p:extLst>
      <p:ext uri="{BB962C8B-B14F-4D97-AF65-F5344CB8AC3E}">
        <p14:creationId xmlns:p14="http://schemas.microsoft.com/office/powerpoint/2010/main" val="3161425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R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8288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31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i-nigma</a:t>
            </a:r>
            <a:endParaRPr lang="en-US" dirty="0"/>
          </a:p>
        </p:txBody>
      </p:sp>
      <p:pic>
        <p:nvPicPr>
          <p:cNvPr id="2" name="Content Placeholder 1">
            <a:hlinkClick r:id="rId2"/>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286000"/>
            <a:ext cx="3145631" cy="3145631"/>
          </a:xfrm>
        </p:spPr>
      </p:pic>
      <p:sp>
        <p:nvSpPr>
          <p:cNvPr id="6" name="Content Placeholder 5"/>
          <p:cNvSpPr>
            <a:spLocks noGrp="1"/>
          </p:cNvSpPr>
          <p:nvPr>
            <p:ph sz="half" idx="2"/>
          </p:nvPr>
        </p:nvSpPr>
        <p:spPr>
          <a:xfrm>
            <a:off x="4038600" y="1536192"/>
            <a:ext cx="4038600" cy="4590288"/>
          </a:xfrm>
        </p:spPr>
        <p:txBody>
          <a:bodyPr>
            <a:normAutofit lnSpcReduction="10000"/>
          </a:bodyPr>
          <a:lstStyle/>
          <a:p>
            <a:pPr marL="0" indent="0">
              <a:buNone/>
            </a:pPr>
            <a:endParaRPr lang="en-US" dirty="0" smtClean="0">
              <a:effectLst/>
            </a:endParaRPr>
          </a:p>
          <a:p>
            <a:pPr marL="0" indent="0">
              <a:buNone/>
            </a:pPr>
            <a:r>
              <a:rPr lang="en-US" dirty="0" err="1" smtClean="0">
                <a:effectLst/>
              </a:rPr>
              <a:t>i-nigma</a:t>
            </a:r>
            <a:r>
              <a:rPr lang="en-US" dirty="0" smtClean="0">
                <a:effectLst/>
              </a:rPr>
              <a:t> turns your camera into a sophisticated barcode reader. </a:t>
            </a:r>
          </a:p>
          <a:p>
            <a:pPr marL="0" indent="0">
              <a:buNone/>
            </a:pPr>
            <a:endParaRPr lang="en-US" sz="1300" dirty="0" smtClean="0">
              <a:effectLst/>
            </a:endParaRPr>
          </a:p>
          <a:p>
            <a:pPr marL="0" indent="0">
              <a:buNone/>
            </a:pPr>
            <a:r>
              <a:rPr lang="en-US" dirty="0" smtClean="0">
                <a:effectLst/>
              </a:rPr>
              <a:t>It is ranked as top performer in this category.</a:t>
            </a:r>
          </a:p>
          <a:p>
            <a:pPr marL="0" indent="0">
              <a:buNone/>
            </a:pPr>
            <a:endParaRPr lang="en-US" sz="1300" dirty="0"/>
          </a:p>
          <a:p>
            <a:pPr marL="0" indent="0">
              <a:buNone/>
            </a:pPr>
            <a:r>
              <a:rPr lang="en-US" dirty="0" smtClean="0"/>
              <a:t>I use </a:t>
            </a:r>
            <a:r>
              <a:rPr lang="en-US" dirty="0" err="1" smtClean="0"/>
              <a:t>Kawya</a:t>
            </a:r>
            <a:r>
              <a:rPr lang="en-US" dirty="0" smtClean="0"/>
              <a:t> to generate my QR codes:</a:t>
            </a:r>
          </a:p>
          <a:p>
            <a:pPr marL="0" indent="0">
              <a:buNone/>
            </a:pPr>
            <a:r>
              <a:rPr lang="en-US" dirty="0" smtClean="0">
                <a:hlinkClick r:id="rId4"/>
              </a:rPr>
              <a:t>http://qrcode.kaywa.com/</a:t>
            </a:r>
            <a:endParaRPr lang="en-US" dirty="0" smtClean="0"/>
          </a:p>
          <a:p>
            <a:pPr marL="0" indent="0">
              <a:buNone/>
            </a:pPr>
            <a:endParaRPr lang="en-US" dirty="0"/>
          </a:p>
        </p:txBody>
      </p:sp>
    </p:spTree>
    <p:extLst>
      <p:ext uri="{BB962C8B-B14F-4D97-AF65-F5344CB8AC3E}">
        <p14:creationId xmlns:p14="http://schemas.microsoft.com/office/powerpoint/2010/main" val="1201976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Story by Disney</a:t>
            </a:r>
            <a:endParaRPr lang="en-US" dirty="0"/>
          </a:p>
        </p:txBody>
      </p:sp>
      <p:pic>
        <p:nvPicPr>
          <p:cNvPr id="7" name="Content Placeholder 6">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2438400"/>
            <a:ext cx="2996406" cy="2996406"/>
          </a:xfrm>
        </p:spPr>
      </p:pic>
      <p:sp>
        <p:nvSpPr>
          <p:cNvPr id="6" name="Content Placeholder 5"/>
          <p:cNvSpPr>
            <a:spLocks noGrp="1"/>
          </p:cNvSpPr>
          <p:nvPr>
            <p:ph sz="half" idx="2"/>
          </p:nvPr>
        </p:nvSpPr>
        <p:spPr/>
        <p:txBody>
          <a:bodyPr>
            <a:noAutofit/>
          </a:bodyPr>
          <a:lstStyle/>
          <a:p>
            <a:pPr marL="0" indent="0">
              <a:buNone/>
            </a:pPr>
            <a:r>
              <a:rPr lang="en-US" sz="1200" dirty="0" smtClean="0">
                <a:effectLst/>
              </a:rPr>
              <a:t>Effortless Storytelling:</a:t>
            </a:r>
            <a:br>
              <a:rPr lang="en-US" sz="1200" dirty="0" smtClean="0">
                <a:effectLst/>
              </a:rPr>
            </a:br>
            <a:r>
              <a:rPr lang="en-US" sz="1200" dirty="0" smtClean="0">
                <a:effectLst/>
              </a:rPr>
              <a:t>To get you started, the Story app automatically finds the moments in your camera roll, based on when and where your photos and videos were captured. You can build stories in seconds, right out of these moments.</a:t>
            </a:r>
            <a:br>
              <a:rPr lang="en-US" sz="1200" dirty="0" smtClean="0">
                <a:effectLst/>
              </a:rPr>
            </a:br>
            <a:r>
              <a:rPr lang="en-US" sz="1200" dirty="0" smtClean="0">
                <a:effectLst/>
              </a:rPr>
              <a:t/>
            </a:r>
            <a:br>
              <a:rPr lang="en-US" sz="1200" dirty="0" smtClean="0">
                <a:effectLst/>
              </a:rPr>
            </a:br>
            <a:r>
              <a:rPr lang="en-US" sz="1200" dirty="0" smtClean="0">
                <a:effectLst/>
              </a:rPr>
              <a:t>Creative Freedom:</a:t>
            </a:r>
            <a:br>
              <a:rPr lang="en-US" sz="1200" dirty="0" smtClean="0">
                <a:effectLst/>
              </a:rPr>
            </a:br>
            <a:r>
              <a:rPr lang="en-US" sz="1200" dirty="0" smtClean="0">
                <a:effectLst/>
              </a:rPr>
              <a:t>You can create and share stories out of your moments, instantly. Or, you can get more creative and do more to personalize them with your own captions, pages of text, themes and layouts. You can also build stories from scratch. How you tell your stories is entirely up to you!</a:t>
            </a:r>
            <a:br>
              <a:rPr lang="en-US" sz="1200" dirty="0" smtClean="0">
                <a:effectLst/>
              </a:rPr>
            </a:br>
            <a:r>
              <a:rPr lang="en-US" sz="1200" dirty="0" smtClean="0">
                <a:effectLst/>
              </a:rPr>
              <a:t/>
            </a:r>
            <a:br>
              <a:rPr lang="en-US" sz="1200" dirty="0" smtClean="0">
                <a:effectLst/>
              </a:rPr>
            </a:br>
            <a:r>
              <a:rPr lang="en-US" sz="1200" dirty="0" smtClean="0">
                <a:effectLst/>
              </a:rPr>
              <a:t>Quick, Selective Sharing:</a:t>
            </a:r>
            <a:br>
              <a:rPr lang="en-US" sz="1200" dirty="0" smtClean="0">
                <a:effectLst/>
              </a:rPr>
            </a:br>
            <a:r>
              <a:rPr lang="en-US" sz="1200" dirty="0" smtClean="0">
                <a:effectLst/>
              </a:rPr>
              <a:t>With just a couple of taps, stories can be shared via email or Facebook. They are visible in any browser to your invited friends and family on Story.us. Stories can also be embedded on your website or blog.</a:t>
            </a:r>
            <a:br>
              <a:rPr lang="en-US" sz="1200" dirty="0" smtClean="0">
                <a:effectLst/>
              </a:rPr>
            </a:br>
            <a:r>
              <a:rPr lang="en-US" sz="1200" dirty="0" smtClean="0">
                <a:effectLst/>
              </a:rPr>
              <a:t/>
            </a:r>
            <a:br>
              <a:rPr lang="en-US" sz="1200" dirty="0" smtClean="0">
                <a:effectLst/>
              </a:rPr>
            </a:br>
            <a:r>
              <a:rPr lang="en-US" sz="1200" dirty="0" smtClean="0">
                <a:effectLst/>
              </a:rPr>
              <a:t>Preservation:</a:t>
            </a:r>
            <a:br>
              <a:rPr lang="en-US" sz="1200" dirty="0" smtClean="0">
                <a:effectLst/>
              </a:rPr>
            </a:br>
            <a:r>
              <a:rPr lang="en-US" sz="1200" dirty="0" smtClean="0">
                <a:effectLst/>
              </a:rPr>
              <a:t>You never have to worry about losing your stories: all stories you create are saved in the app and backed up by </a:t>
            </a:r>
            <a:r>
              <a:rPr lang="en-US" sz="1200" dirty="0" err="1" smtClean="0">
                <a:effectLst/>
              </a:rPr>
              <a:t>iCloud</a:t>
            </a:r>
            <a:r>
              <a:rPr lang="en-US" sz="1200" dirty="0" smtClean="0">
                <a:effectLst/>
              </a:rPr>
              <a:t>® for future viewing and editing.</a:t>
            </a:r>
            <a:br>
              <a:rPr lang="en-US" sz="1200" dirty="0" smtClean="0">
                <a:effectLst/>
              </a:rPr>
            </a:br>
            <a:r>
              <a:rPr lang="en-US" sz="1200" dirty="0" smtClean="0">
                <a:effectLst/>
              </a:rPr>
              <a:t/>
            </a:r>
            <a:br>
              <a:rPr lang="en-US" sz="1200" dirty="0" smtClean="0">
                <a:effectLst/>
              </a:rPr>
            </a:br>
            <a:r>
              <a:rPr lang="en-US" sz="1200" dirty="0" smtClean="0">
                <a:effectLst/>
              </a:rPr>
              <a:t>Disney has been telling the stories that you love for generations. Now, we can help you tell yours.</a:t>
            </a:r>
            <a:endParaRPr lang="en-US" sz="1200" dirty="0"/>
          </a:p>
        </p:txBody>
      </p:sp>
    </p:spTree>
    <p:extLst>
      <p:ext uri="{BB962C8B-B14F-4D97-AF65-F5344CB8AC3E}">
        <p14:creationId xmlns:p14="http://schemas.microsoft.com/office/powerpoint/2010/main" val="279585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iMovie</a:t>
            </a:r>
            <a:endParaRPr lang="en-US" dirty="0"/>
          </a:p>
        </p:txBody>
      </p:sp>
      <p:pic>
        <p:nvPicPr>
          <p:cNvPr id="2" name="Content Placeholder 1">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40569" y="2286000"/>
            <a:ext cx="2840831" cy="2840831"/>
          </a:xfrm>
        </p:spPr>
      </p:pic>
      <p:sp>
        <p:nvSpPr>
          <p:cNvPr id="6" name="Content Placeholder 5"/>
          <p:cNvSpPr>
            <a:spLocks noGrp="1"/>
          </p:cNvSpPr>
          <p:nvPr>
            <p:ph sz="half" idx="2"/>
          </p:nvPr>
        </p:nvSpPr>
        <p:spPr/>
        <p:txBody>
          <a:bodyPr>
            <a:normAutofit fontScale="85000" lnSpcReduction="20000"/>
          </a:bodyPr>
          <a:lstStyle/>
          <a:p>
            <a:pPr marL="0" indent="0">
              <a:buNone/>
            </a:pPr>
            <a:r>
              <a:rPr lang="en-US" dirty="0" smtClean="0">
                <a:effectLst/>
              </a:rPr>
              <a:t>Make beautiful HD movies anywhere with iMovie, the fast and fun moviemaking app that puts everything you need to tell your story at your fingertips. </a:t>
            </a:r>
          </a:p>
          <a:p>
            <a:pPr marL="0" indent="0">
              <a:buNone/>
            </a:pPr>
            <a:r>
              <a:rPr lang="en-US" dirty="0" smtClean="0">
                <a:effectLst/>
              </a:rPr>
              <a:t>Browse and play projects in the Marquee view. </a:t>
            </a:r>
          </a:p>
          <a:p>
            <a:pPr marL="0" indent="0">
              <a:buNone/>
            </a:pPr>
            <a:r>
              <a:rPr lang="en-US" dirty="0" smtClean="0">
                <a:effectLst/>
              </a:rPr>
              <a:t>Create Hollywood-style trailers or sophisticated home movies in minutes.* </a:t>
            </a:r>
          </a:p>
          <a:p>
            <a:pPr marL="0" indent="0">
              <a:buNone/>
            </a:pPr>
            <a:r>
              <a:rPr lang="en-US" dirty="0" smtClean="0">
                <a:effectLst/>
              </a:rPr>
              <a:t>And share your finished projects with the world – right from iMovie. </a:t>
            </a:r>
            <a:endParaRPr lang="en-US" dirty="0"/>
          </a:p>
        </p:txBody>
      </p:sp>
    </p:spTree>
    <p:extLst>
      <p:ext uri="{BB962C8B-B14F-4D97-AF65-F5344CB8AC3E}">
        <p14:creationId xmlns:p14="http://schemas.microsoft.com/office/powerpoint/2010/main" val="3380544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Grammar Jammers</a:t>
            </a:r>
            <a:endParaRPr lang="en-US" dirty="0"/>
          </a:p>
        </p:txBody>
      </p:sp>
      <p:pic>
        <p:nvPicPr>
          <p:cNvPr id="2" name="Content Placeholder 1">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62200"/>
            <a:ext cx="3276600" cy="3276600"/>
          </a:xfrm>
        </p:spPr>
      </p:pic>
      <p:sp>
        <p:nvSpPr>
          <p:cNvPr id="6" name="Content Placeholder 5"/>
          <p:cNvSpPr>
            <a:spLocks noGrp="1"/>
          </p:cNvSpPr>
          <p:nvPr>
            <p:ph sz="half" idx="2"/>
          </p:nvPr>
        </p:nvSpPr>
        <p:spPr>
          <a:xfrm>
            <a:off x="4038600" y="1536192"/>
            <a:ext cx="4038600" cy="4590288"/>
          </a:xfrm>
        </p:spPr>
        <p:txBody>
          <a:bodyPr>
            <a:noAutofit/>
          </a:bodyPr>
          <a:lstStyle/>
          <a:p>
            <a:pPr marL="0" indent="0">
              <a:buNone/>
            </a:pPr>
            <a:r>
              <a:rPr lang="en-US" sz="1300" dirty="0" smtClean="0">
                <a:effectLst/>
              </a:rPr>
              <a:t>Grammar Jammers Primary Edition, Grades K-5</a:t>
            </a:r>
            <a:br>
              <a:rPr lang="en-US" sz="1300" dirty="0" smtClean="0">
                <a:effectLst/>
              </a:rPr>
            </a:br>
            <a:r>
              <a:rPr lang="en-US" sz="1300" dirty="0" smtClean="0">
                <a:effectLst/>
              </a:rPr>
              <a:t/>
            </a:r>
            <a:br>
              <a:rPr lang="en-US" sz="1300" dirty="0" smtClean="0">
                <a:effectLst/>
              </a:rPr>
            </a:br>
            <a:r>
              <a:rPr lang="en-US" sz="1300" dirty="0" smtClean="0">
                <a:effectLst/>
              </a:rPr>
              <a:t>Catchy animated songs and rhymes make English language arts exciting! Grammar Jammers animations will have you tapping your toes to the beat while learning grammar usage and mechanics. Each animation unlocks a quiz. Answer all the quiz questions for all the Grammar Jammers topics and unlock an interactive reward.</a:t>
            </a:r>
            <a:br>
              <a:rPr lang="en-US" sz="1300" dirty="0" smtClean="0">
                <a:effectLst/>
              </a:rPr>
            </a:br>
            <a:r>
              <a:rPr lang="en-US" sz="1300" dirty="0" smtClean="0">
                <a:effectLst/>
              </a:rPr>
              <a:t/>
            </a:r>
            <a:br>
              <a:rPr lang="en-US" sz="1300" dirty="0" smtClean="0">
                <a:effectLst/>
              </a:rPr>
            </a:br>
            <a:r>
              <a:rPr lang="en-US" sz="1300" dirty="0" smtClean="0">
                <a:effectLst/>
              </a:rPr>
              <a:t>Grammar Jammers is also available in Elementary and Middle Editions.</a:t>
            </a:r>
            <a:br>
              <a:rPr lang="en-US" sz="1300" dirty="0" smtClean="0">
                <a:effectLst/>
              </a:rPr>
            </a:br>
            <a:r>
              <a:rPr lang="en-US" sz="1300" dirty="0" smtClean="0">
                <a:effectLst/>
              </a:rPr>
              <a:t/>
            </a:r>
            <a:br>
              <a:rPr lang="en-US" sz="1300" dirty="0" smtClean="0">
                <a:effectLst/>
              </a:rPr>
            </a:br>
            <a:r>
              <a:rPr lang="en-US" sz="1300" dirty="0" smtClean="0">
                <a:effectLst/>
              </a:rPr>
              <a:t>All the Grammar Jammers are perfect for use in classrooms or at home for extra practice. A reset feature allows for the data to be cleared and the game to be re-set, ready for the next user.</a:t>
            </a:r>
            <a:br>
              <a:rPr lang="en-US" sz="1300" dirty="0" smtClean="0">
                <a:effectLst/>
              </a:rPr>
            </a:br>
            <a:r>
              <a:rPr lang="en-US" sz="1300" dirty="0" smtClean="0">
                <a:effectLst/>
              </a:rPr>
              <a:t/>
            </a:r>
            <a:br>
              <a:rPr lang="en-US" sz="1300" dirty="0" smtClean="0">
                <a:effectLst/>
              </a:rPr>
            </a:br>
            <a:r>
              <a:rPr lang="en-US" sz="1300" dirty="0" smtClean="0">
                <a:effectLst/>
              </a:rPr>
              <a:t>Grammar Jammers Primary Edition includes unique animations and quiz questions on the following topics:</a:t>
            </a:r>
            <a:br>
              <a:rPr lang="en-US" sz="1300" dirty="0" smtClean="0">
                <a:effectLst/>
              </a:rPr>
            </a:br>
            <a:r>
              <a:rPr lang="en-US" sz="1300" dirty="0" smtClean="0">
                <a:effectLst/>
              </a:rPr>
              <a:t/>
            </a:r>
            <a:br>
              <a:rPr lang="en-US" sz="1300" dirty="0" smtClean="0">
                <a:effectLst/>
              </a:rPr>
            </a:br>
            <a:r>
              <a:rPr lang="en-US" sz="1300" dirty="0" smtClean="0">
                <a:effectLst/>
              </a:rPr>
              <a:t>Adjectives, </a:t>
            </a:r>
            <a:r>
              <a:rPr lang="en-US" sz="1300" dirty="0" smtClean="0"/>
              <a:t>C</a:t>
            </a:r>
            <a:r>
              <a:rPr lang="en-US" sz="1300" dirty="0" smtClean="0">
                <a:effectLst/>
              </a:rPr>
              <a:t>ontractions,  Nouns,  Pronouns,  Punctuation, </a:t>
            </a:r>
            <a:br>
              <a:rPr lang="en-US" sz="1300" dirty="0" smtClean="0">
                <a:effectLst/>
              </a:rPr>
            </a:br>
            <a:r>
              <a:rPr lang="en-US" sz="1300" dirty="0" smtClean="0">
                <a:effectLst/>
              </a:rPr>
              <a:t>Sentences, &amp; Verbs</a:t>
            </a:r>
            <a:endParaRPr lang="en-US" sz="1300" dirty="0"/>
          </a:p>
        </p:txBody>
      </p:sp>
    </p:spTree>
    <p:extLst>
      <p:ext uri="{BB962C8B-B14F-4D97-AF65-F5344CB8AC3E}">
        <p14:creationId xmlns:p14="http://schemas.microsoft.com/office/powerpoint/2010/main" val="2892171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ZooBurst</a:t>
            </a:r>
            <a:endParaRPr lang="en-US" dirty="0"/>
          </a:p>
        </p:txBody>
      </p:sp>
      <p:pic>
        <p:nvPicPr>
          <p:cNvPr id="2" name="Content Placeholder 1">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2286000"/>
            <a:ext cx="2819400" cy="2819400"/>
          </a:xfrm>
        </p:spPr>
      </p:pic>
      <p:sp>
        <p:nvSpPr>
          <p:cNvPr id="6" name="Content Placeholder 5"/>
          <p:cNvSpPr>
            <a:spLocks noGrp="1"/>
          </p:cNvSpPr>
          <p:nvPr>
            <p:ph sz="half" idx="2"/>
          </p:nvPr>
        </p:nvSpPr>
        <p:spPr/>
        <p:txBody>
          <a:bodyPr>
            <a:normAutofit fontScale="92500"/>
          </a:bodyPr>
          <a:lstStyle/>
          <a:p>
            <a:pPr marL="0" indent="0">
              <a:buNone/>
            </a:pPr>
            <a:r>
              <a:rPr lang="en-US" dirty="0" err="1" smtClean="0">
                <a:effectLst/>
              </a:rPr>
              <a:t>ZooBurst</a:t>
            </a:r>
            <a:r>
              <a:rPr lang="en-US" dirty="0" smtClean="0">
                <a:effectLst/>
              </a:rPr>
              <a:t> is a digital storytelling tool that lets anyone easily create his or her own augmented reality 3D pop-up books. </a:t>
            </a:r>
          </a:p>
          <a:p>
            <a:pPr marL="0" indent="0">
              <a:buNone/>
            </a:pPr>
            <a:r>
              <a:rPr lang="en-US" dirty="0" smtClean="0">
                <a:effectLst/>
              </a:rPr>
              <a:t>Our </a:t>
            </a:r>
            <a:r>
              <a:rPr lang="en-US" dirty="0" err="1" smtClean="0">
                <a:effectLst/>
              </a:rPr>
              <a:t>iPad</a:t>
            </a:r>
            <a:r>
              <a:rPr lang="en-US" dirty="0" smtClean="0">
                <a:effectLst/>
              </a:rPr>
              <a:t> app is designed compliment our web based storytelling community and help you view your stories “on the go.”</a:t>
            </a:r>
            <a:endParaRPr lang="en-US" dirty="0"/>
          </a:p>
        </p:txBody>
      </p:sp>
    </p:spTree>
    <p:extLst>
      <p:ext uri="{BB962C8B-B14F-4D97-AF65-F5344CB8AC3E}">
        <p14:creationId xmlns:p14="http://schemas.microsoft.com/office/powerpoint/2010/main" val="3255617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l</a:t>
            </a:r>
            <a:r>
              <a:rPr lang="en-US" dirty="0" err="1" smtClean="0"/>
              <a:t>ino</a:t>
            </a:r>
            <a:endParaRPr lang="en-US" dirty="0"/>
          </a:p>
        </p:txBody>
      </p:sp>
      <p:pic>
        <p:nvPicPr>
          <p:cNvPr id="2" name="Content Placeholder 1">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383631"/>
            <a:ext cx="2743200" cy="2743200"/>
          </a:xfrm>
        </p:spPr>
      </p:pic>
      <p:sp>
        <p:nvSpPr>
          <p:cNvPr id="6" name="Content Placeholder 5"/>
          <p:cNvSpPr>
            <a:spLocks noGrp="1"/>
          </p:cNvSpPr>
          <p:nvPr>
            <p:ph sz="half" idx="2"/>
          </p:nvPr>
        </p:nvSpPr>
        <p:spPr/>
        <p:txBody>
          <a:bodyPr>
            <a:normAutofit/>
          </a:bodyPr>
          <a:lstStyle/>
          <a:p>
            <a:pPr marL="0" indent="0">
              <a:buNone/>
            </a:pPr>
            <a:r>
              <a:rPr lang="en-US" sz="1600" dirty="0" err="1" smtClean="0">
                <a:effectLst/>
              </a:rPr>
              <a:t>lino</a:t>
            </a:r>
            <a:r>
              <a:rPr lang="en-US" sz="1600" dirty="0" smtClean="0">
                <a:effectLst/>
              </a:rPr>
              <a:t> is an online </a:t>
            </a:r>
            <a:r>
              <a:rPr lang="en-US" sz="1600" dirty="0" err="1" smtClean="0">
                <a:effectLst/>
              </a:rPr>
              <a:t>stickies</a:t>
            </a:r>
            <a:r>
              <a:rPr lang="en-US" sz="1600" dirty="0" smtClean="0">
                <a:effectLst/>
              </a:rPr>
              <a:t> service that offers </a:t>
            </a:r>
            <a:r>
              <a:rPr lang="en-US" sz="1600" dirty="0" err="1" smtClean="0">
                <a:effectLst/>
              </a:rPr>
              <a:t>stickies</a:t>
            </a:r>
            <a:r>
              <a:rPr lang="en-US" sz="1600" dirty="0" smtClean="0">
                <a:effectLst/>
              </a:rPr>
              <a:t> and canvases.</a:t>
            </a:r>
          </a:p>
          <a:p>
            <a:pPr marL="0" indent="0">
              <a:buNone/>
            </a:pPr>
            <a:endParaRPr lang="en-US" sz="1600" dirty="0" smtClean="0">
              <a:effectLst/>
            </a:endParaRPr>
          </a:p>
          <a:p>
            <a:pPr marL="0" indent="0">
              <a:buNone/>
            </a:pPr>
            <a:r>
              <a:rPr lang="en-US" sz="1600" dirty="0" smtClean="0">
                <a:effectLst/>
              </a:rPr>
              <a:t> You can post, see and peel off </a:t>
            </a:r>
            <a:r>
              <a:rPr lang="en-US" sz="1600" dirty="0" err="1" smtClean="0">
                <a:effectLst/>
              </a:rPr>
              <a:t>stickies</a:t>
            </a:r>
            <a:r>
              <a:rPr lang="en-US" sz="1600" dirty="0" smtClean="0">
                <a:effectLst/>
              </a:rPr>
              <a:t> on canvases freely. </a:t>
            </a:r>
          </a:p>
          <a:p>
            <a:pPr marL="0" indent="0">
              <a:buNone/>
            </a:pPr>
            <a:endParaRPr lang="en-US" sz="1600" dirty="0"/>
          </a:p>
          <a:p>
            <a:pPr marL="0" indent="0">
              <a:buNone/>
            </a:pPr>
            <a:r>
              <a:rPr lang="en-US" sz="1600" dirty="0" err="1" smtClean="0">
                <a:effectLst/>
              </a:rPr>
              <a:t>Stickies</a:t>
            </a:r>
            <a:r>
              <a:rPr lang="en-US" sz="1600" dirty="0" smtClean="0">
                <a:effectLst/>
              </a:rPr>
              <a:t> posted from this iPhone/</a:t>
            </a:r>
            <a:r>
              <a:rPr lang="en-US" sz="1600" dirty="0" err="1" smtClean="0">
                <a:effectLst/>
              </a:rPr>
              <a:t>iPad</a:t>
            </a:r>
            <a:r>
              <a:rPr lang="en-US" sz="1600" dirty="0" smtClean="0">
                <a:effectLst/>
              </a:rPr>
              <a:t> App can be accessed with PC browsers.</a:t>
            </a:r>
          </a:p>
          <a:p>
            <a:pPr marL="0" indent="0">
              <a:buNone/>
            </a:pPr>
            <a:endParaRPr lang="en-US" sz="1600" dirty="0" smtClean="0">
              <a:effectLst/>
            </a:endParaRPr>
          </a:p>
          <a:p>
            <a:pPr marL="0" indent="0">
              <a:buNone/>
            </a:pPr>
            <a:r>
              <a:rPr lang="en-US" sz="1600" dirty="0" smtClean="0">
                <a:effectLst/>
              </a:rPr>
              <a:t>- Share your ideas with texts and pictures:</a:t>
            </a:r>
            <a:br>
              <a:rPr lang="en-US" sz="1600" dirty="0" smtClean="0">
                <a:effectLst/>
              </a:rPr>
            </a:br>
            <a:endParaRPr lang="en-US" sz="1600" dirty="0" smtClean="0">
              <a:effectLst/>
            </a:endParaRPr>
          </a:p>
          <a:p>
            <a:pPr marL="0" indent="0">
              <a:buNone/>
            </a:pPr>
            <a:r>
              <a:rPr lang="en-US" sz="1600" dirty="0" err="1" smtClean="0">
                <a:effectLst/>
              </a:rPr>
              <a:t>lino</a:t>
            </a:r>
            <a:r>
              <a:rPr lang="en-US" sz="1600" dirty="0" smtClean="0">
                <a:effectLst/>
              </a:rPr>
              <a:t> is an ideal tool to share your ideas and to have a discussion with your friends and colleagues. You can create or configure a group from PC browsers. With iPhone/</a:t>
            </a:r>
            <a:r>
              <a:rPr lang="en-US" sz="1600" dirty="0" err="1" smtClean="0">
                <a:effectLst/>
              </a:rPr>
              <a:t>iPad</a:t>
            </a:r>
            <a:r>
              <a:rPr lang="en-US" sz="1600" dirty="0" smtClean="0">
                <a:effectLst/>
              </a:rPr>
              <a:t> App, you can post, see, move and peel off </a:t>
            </a:r>
            <a:r>
              <a:rPr lang="en-US" sz="1600" dirty="0" err="1" smtClean="0">
                <a:effectLst/>
              </a:rPr>
              <a:t>stickies</a:t>
            </a:r>
            <a:r>
              <a:rPr lang="en-US" sz="1600" dirty="0" smtClean="0">
                <a:effectLst/>
              </a:rPr>
              <a:t>.</a:t>
            </a:r>
            <a:endParaRPr lang="en-US" sz="1600" dirty="0"/>
          </a:p>
        </p:txBody>
      </p:sp>
    </p:spTree>
    <p:extLst>
      <p:ext uri="{BB962C8B-B14F-4D97-AF65-F5344CB8AC3E}">
        <p14:creationId xmlns:p14="http://schemas.microsoft.com/office/powerpoint/2010/main" val="2603017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ABC Magnetic Board</a:t>
            </a:r>
            <a:endParaRPr lang="en-US" dirty="0"/>
          </a:p>
        </p:txBody>
      </p:sp>
      <p:pic>
        <p:nvPicPr>
          <p:cNvPr id="2" name="Content Placeholder 1">
            <a:hlinkClick r:id="rId2"/>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51719" y="2438400"/>
            <a:ext cx="2529680" cy="2529680"/>
          </a:xfrm>
        </p:spPr>
      </p:pic>
      <p:sp>
        <p:nvSpPr>
          <p:cNvPr id="6" name="Content Placeholder 5"/>
          <p:cNvSpPr>
            <a:spLocks noGrp="1"/>
          </p:cNvSpPr>
          <p:nvPr>
            <p:ph sz="half" idx="2"/>
          </p:nvPr>
        </p:nvSpPr>
        <p:spPr/>
        <p:txBody>
          <a:bodyPr>
            <a:normAutofit fontScale="55000" lnSpcReduction="20000"/>
          </a:bodyPr>
          <a:lstStyle/>
          <a:p>
            <a:pPr marL="0" indent="0">
              <a:buNone/>
            </a:pPr>
            <a:r>
              <a:rPr lang="en-US" dirty="0" smtClean="0">
                <a:effectLst/>
              </a:rPr>
              <a:t>Free (Lite) version and a Paid version *</a:t>
            </a:r>
          </a:p>
          <a:p>
            <a:pPr>
              <a:buFont typeface="Arial" charset="0"/>
              <a:buChar char="•"/>
            </a:pPr>
            <a:endParaRPr lang="en-US" dirty="0" smtClean="0">
              <a:effectLst/>
            </a:endParaRPr>
          </a:p>
          <a:p>
            <a:pPr marL="0" indent="0">
              <a:buNone/>
            </a:pPr>
            <a:r>
              <a:rPr lang="en-US" dirty="0" smtClean="0">
                <a:effectLst/>
              </a:rPr>
              <a:t>Fun and educational magnetic board with upper case English letters and alphabet shape puzzle. Several independent sets of bright toy magnets, some of them with magic effects of a gentle shine or funny sound, to purchase (in-apps may be hidden easily - IDEAL for EDUCATIONAL purposes). </a:t>
            </a:r>
            <a:br>
              <a:rPr lang="en-US" dirty="0" smtClean="0">
                <a:effectLst/>
              </a:rPr>
            </a:br>
            <a:r>
              <a:rPr lang="en-US" dirty="0" smtClean="0">
                <a:effectLst/>
              </a:rPr>
              <a:t/>
            </a:r>
            <a:br>
              <a:rPr lang="en-US" dirty="0" smtClean="0">
                <a:effectLst/>
              </a:rPr>
            </a:br>
            <a:r>
              <a:rPr lang="en-US" dirty="0" smtClean="0">
                <a:effectLst/>
              </a:rPr>
              <a:t>"Magnetic Board is a great app for both fun and education with lots of features to love. It’s a nicely done digital take on an old classic." - by iHeartThisApp.com </a:t>
            </a:r>
            <a:br>
              <a:rPr lang="en-US" dirty="0" smtClean="0">
                <a:effectLst/>
              </a:rPr>
            </a:br>
            <a:r>
              <a:rPr lang="en-US" dirty="0" smtClean="0">
                <a:effectLst/>
              </a:rPr>
              <a:t/>
            </a:r>
            <a:br>
              <a:rPr lang="en-US" dirty="0" smtClean="0">
                <a:effectLst/>
              </a:rPr>
            </a:br>
            <a:r>
              <a:rPr lang="en-US" dirty="0" smtClean="0">
                <a:effectLst/>
              </a:rPr>
              <a:t>This version includes:</a:t>
            </a:r>
            <a:br>
              <a:rPr lang="en-US" dirty="0" smtClean="0">
                <a:effectLst/>
              </a:rPr>
            </a:br>
            <a:r>
              <a:rPr lang="en-US" dirty="0" smtClean="0">
                <a:effectLst/>
              </a:rPr>
              <a:t/>
            </a:r>
            <a:br>
              <a:rPr lang="en-US" dirty="0" smtClean="0">
                <a:effectLst/>
              </a:rPr>
            </a:br>
            <a:r>
              <a:rPr lang="en-US" dirty="0" smtClean="0">
                <a:effectLst/>
              </a:rPr>
              <a:t>- Upper case letters (voiced in English);</a:t>
            </a:r>
            <a:br>
              <a:rPr lang="en-US" dirty="0" smtClean="0">
                <a:effectLst/>
              </a:rPr>
            </a:br>
            <a:r>
              <a:rPr lang="en-US" dirty="0" smtClean="0">
                <a:effectLst/>
              </a:rPr>
              <a:t>- 1 regular background;</a:t>
            </a:r>
            <a:br>
              <a:rPr lang="en-US" dirty="0" smtClean="0">
                <a:effectLst/>
              </a:rPr>
            </a:br>
            <a:r>
              <a:rPr lang="en-US" dirty="0" smtClean="0">
                <a:effectLst/>
              </a:rPr>
              <a:t>- 5 magic ones which can be used as additional boards or lovely shape puzzles; you get enough pieces to complete one of them to see the animation. </a:t>
            </a:r>
            <a:endParaRPr lang="en-US" dirty="0"/>
          </a:p>
        </p:txBody>
      </p:sp>
    </p:spTree>
    <p:extLst>
      <p:ext uri="{BB962C8B-B14F-4D97-AF65-F5344CB8AC3E}">
        <p14:creationId xmlns:p14="http://schemas.microsoft.com/office/powerpoint/2010/main" val="1483277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Record of Reading</a:t>
            </a:r>
            <a:endParaRPr lang="en-US" dirty="0"/>
          </a:p>
        </p:txBody>
      </p:sp>
      <p:pic>
        <p:nvPicPr>
          <p:cNvPr id="2" name="Content Placeholder 1">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3118" y="2209800"/>
            <a:ext cx="2834482" cy="2834482"/>
          </a:xfrm>
        </p:spPr>
      </p:pic>
      <p:sp>
        <p:nvSpPr>
          <p:cNvPr id="6" name="Content Placeholder 5"/>
          <p:cNvSpPr>
            <a:spLocks noGrp="1"/>
          </p:cNvSpPr>
          <p:nvPr>
            <p:ph sz="half" idx="2"/>
          </p:nvPr>
        </p:nvSpPr>
        <p:spPr/>
        <p:txBody>
          <a:bodyPr>
            <a:noAutofit/>
          </a:bodyPr>
          <a:lstStyle/>
          <a:p>
            <a:pPr marL="0" indent="0">
              <a:buNone/>
            </a:pPr>
            <a:r>
              <a:rPr lang="en-US" sz="1600" dirty="0" smtClean="0">
                <a:effectLst/>
              </a:rPr>
              <a:t>Running records, developed by Marie M. Clay, are a method for observing and assessing a child’s oral reading. </a:t>
            </a:r>
          </a:p>
          <a:p>
            <a:pPr marL="0" indent="0">
              <a:buNone/>
            </a:pPr>
            <a:endParaRPr lang="en-US" sz="1600" dirty="0"/>
          </a:p>
          <a:p>
            <a:pPr marL="0" indent="0">
              <a:buNone/>
            </a:pPr>
            <a:r>
              <a:rPr lang="en-US" sz="1600" dirty="0" smtClean="0">
                <a:effectLst/>
              </a:rPr>
              <a:t>The Record of Reading app is designed to provide an electronic form for taking a running record. The app provides embedded formulas for the accuracy and self-correction rate (no need for a calculator!), but of course, the teacher does all the coding and analysis. </a:t>
            </a:r>
          </a:p>
          <a:p>
            <a:pPr marL="0" indent="0">
              <a:buNone/>
            </a:pPr>
            <a:endParaRPr lang="en-US" sz="1600" dirty="0"/>
          </a:p>
          <a:p>
            <a:pPr marL="0" indent="0">
              <a:buNone/>
            </a:pPr>
            <a:r>
              <a:rPr lang="en-US" sz="1600" dirty="0" smtClean="0">
                <a:effectLst/>
              </a:rPr>
              <a:t>Once the running record is complete, it can be saved in a file or emailed. In addition, the app records the student’s voice while the teacher simultaneously takes the record. When replaying the running record, the oral reading and the record are synced.</a:t>
            </a:r>
            <a:endParaRPr lang="en-US" sz="1600" dirty="0"/>
          </a:p>
        </p:txBody>
      </p:sp>
    </p:spTree>
    <p:extLst>
      <p:ext uri="{BB962C8B-B14F-4D97-AF65-F5344CB8AC3E}">
        <p14:creationId xmlns:p14="http://schemas.microsoft.com/office/powerpoint/2010/main" val="2519051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4986</TotalTime>
  <Words>581</Words>
  <Application>Microsoft Office PowerPoint</Application>
  <PresentationFormat>On-screen Show (4:3)</PresentationFormat>
  <Paragraphs>60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Adjacency</vt:lpstr>
      <vt:lpstr>Dalton Public Schools August 7, 2013 ESOL Meeting</vt:lpstr>
      <vt:lpstr>i-nigma</vt:lpstr>
      <vt:lpstr>Story by Disney</vt:lpstr>
      <vt:lpstr>iMovie</vt:lpstr>
      <vt:lpstr>Grammar Jammers</vt:lpstr>
      <vt:lpstr>ZooBurst</vt:lpstr>
      <vt:lpstr>lino</vt:lpstr>
      <vt:lpstr>ABC Magnetic Board</vt:lpstr>
      <vt:lpstr>Record of Reading</vt:lpstr>
      <vt:lpstr>Symbaloo</vt:lpstr>
      <vt:lpstr> ABC Easy Writer</vt:lpstr>
      <vt:lpstr>Whiteboard Lite: Collaborative Drawing</vt:lpstr>
      <vt:lpstr>Picture Dictionary</vt:lpstr>
      <vt:lpstr>Story Wheel</vt:lpstr>
      <vt:lpstr>Raz Kids books</vt:lpstr>
      <vt:lpstr>Splash Math </vt:lpstr>
      <vt:lpstr>PowerPoint Presentation</vt:lpstr>
    </vt:vector>
  </TitlesOfParts>
  <Company>Dalton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2013-2014 District ESOL Meeting</dc:title>
  <dc:creator>titaa</dc:creator>
  <cp:lastModifiedBy>titaa</cp:lastModifiedBy>
  <cp:revision>23</cp:revision>
  <dcterms:created xsi:type="dcterms:W3CDTF">2013-07-31T13:26:43Z</dcterms:created>
  <dcterms:modified xsi:type="dcterms:W3CDTF">2013-08-06T01:30:06Z</dcterms:modified>
</cp:coreProperties>
</file>